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webextensions/webextension1.xml" ContentType="application/vnd.ms-office.webextension+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webextensions/taskpanes.xml" ContentType="application/vnd.ms-office.webextensiontaskpanes+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2.xml" ContentType="application/vnd.openxmlformats-officedocument.presentationml.tags+xml"/>
  <Override PartName="/ppt/tags/tag1.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22"/>
  </p:notesMasterIdLst>
  <p:sldIdLst>
    <p:sldId id="320" r:id="rId2"/>
    <p:sldId id="338" r:id="rId3"/>
    <p:sldId id="340" r:id="rId4"/>
    <p:sldId id="322" r:id="rId5"/>
    <p:sldId id="328" r:id="rId6"/>
    <p:sldId id="323" r:id="rId7"/>
    <p:sldId id="349" r:id="rId8"/>
    <p:sldId id="324" r:id="rId9"/>
    <p:sldId id="325" r:id="rId10"/>
    <p:sldId id="326" r:id="rId11"/>
    <p:sldId id="330" r:id="rId12"/>
    <p:sldId id="329" r:id="rId13"/>
    <p:sldId id="332" r:id="rId14"/>
    <p:sldId id="350" r:id="rId15"/>
    <p:sldId id="347" r:id="rId16"/>
    <p:sldId id="342" r:id="rId17"/>
    <p:sldId id="334" r:id="rId18"/>
    <p:sldId id="346" r:id="rId19"/>
    <p:sldId id="336" r:id="rId20"/>
    <p:sldId id="337" r:id="rId21"/>
  </p:sldIdLst>
  <p:sldSz cx="12192000" cy="6858000"/>
  <p:notesSz cx="10058400" cy="7772400"/>
  <p:embeddedFontLst>
    <p:embeddedFont>
      <p:font typeface="Verdana" panose="020B0604030504040204" pitchFamily="34" charset="0"/>
      <p:regular r:id="rId23"/>
      <p:bold r:id="rId24"/>
      <p:italic r:id="rId25"/>
      <p:boldItalic r:id="rId26"/>
    </p:embeddedFont>
    <p:embeddedFont>
      <p:font typeface="Verdana Bold" panose="020B0804030504040204" pitchFamily="34" charset="0"/>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5" pos="888" userDrawn="1">
          <p15:clr>
            <a:srgbClr val="A4A3A4"/>
          </p15:clr>
        </p15:guide>
        <p15:guide id="6" orient="horz" pos="4128" userDrawn="1">
          <p15:clr>
            <a:srgbClr val="A4A3A4"/>
          </p15:clr>
        </p15:guide>
        <p15:guide id="7" orient="horz" userDrawn="1">
          <p15:clr>
            <a:srgbClr val="A4A3A4"/>
          </p15:clr>
        </p15:guide>
        <p15:guide id="9" orient="horz" pos="600" userDrawn="1">
          <p15:clr>
            <a:srgbClr val="A4A3A4"/>
          </p15:clr>
        </p15:guide>
        <p15:guide id="10" pos="3840" userDrawn="1">
          <p15:clr>
            <a:srgbClr val="A4A3A4"/>
          </p15:clr>
        </p15:guide>
        <p15:guide id="12" pos="6792" userDrawn="1">
          <p15:clr>
            <a:srgbClr val="A4A3A4"/>
          </p15:clr>
        </p15:guide>
        <p15:guide id="13" orient="horz" pos="2592" userDrawn="1">
          <p15:clr>
            <a:srgbClr val="A4A3A4"/>
          </p15:clr>
        </p15:guide>
        <p15:guide id="14" pos="4752" userDrawn="1">
          <p15:clr>
            <a:srgbClr val="A4A3A4"/>
          </p15:clr>
        </p15:guide>
        <p15:guide id="15" pos="984" userDrawn="1">
          <p15:clr>
            <a:srgbClr val="A4A3A4"/>
          </p15:clr>
        </p15:guide>
        <p15:guide id="16" orient="horz" pos="672" userDrawn="1">
          <p15:clr>
            <a:srgbClr val="A4A3A4"/>
          </p15:clr>
        </p15:guide>
      </p15:sldGuideLst>
    </p:ext>
    <p:ext uri="{2D200454-40CA-4A62-9FC3-DE9A4176ACB9}">
      <p15:notesGuideLst xmlns:p15="http://schemas.microsoft.com/office/powerpoint/2012/main">
        <p15:guide id="1" orient="horz" pos="2352" userDrawn="1">
          <p15:clr>
            <a:srgbClr val="A4A3A4"/>
          </p15:clr>
        </p15:guide>
        <p15:guide id="2" pos="624" userDrawn="1">
          <p15:clr>
            <a:srgbClr val="A4A3A4"/>
          </p15:clr>
        </p15:guide>
        <p15:guide id="3" pos="1704" userDrawn="1">
          <p15:clr>
            <a:srgbClr val="A4A3A4"/>
          </p15:clr>
        </p15:guide>
        <p15:guide id="4" orient="horz" pos="600" userDrawn="1">
          <p15:clr>
            <a:srgbClr val="A4A3A4"/>
          </p15:clr>
        </p15:guide>
        <p15:guide id="5" orient="horz" pos="225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ome, Susan" initials="SS" lastIdx="13" clrIdx="0">
    <p:extLst>
      <p:ext uri="{19B8F6BF-5375-455C-9EA6-DF929625EA0E}">
        <p15:presenceInfo xmlns:p15="http://schemas.microsoft.com/office/powerpoint/2012/main" userId="S::ssalome@mergeworld.com::f568cb86-793b-4bd5-8fc6-a94f3fb21d22" providerId="AD"/>
      </p:ext>
    </p:extLst>
  </p:cmAuthor>
  <p:cmAuthor id="2" name="Dreyer, Margarita" initials="DM" lastIdx="6" clrIdx="1">
    <p:extLst>
      <p:ext uri="{19B8F6BF-5375-455C-9EA6-DF929625EA0E}">
        <p15:presenceInfo xmlns:p15="http://schemas.microsoft.com/office/powerpoint/2012/main" userId="S::margaritadreyer@mergeworld.com::c148c964-1c7c-461a-a99d-0de95908fd70" providerId="AD"/>
      </p:ext>
    </p:extLst>
  </p:cmAuthor>
  <p:cmAuthor id="3" name="Netzband, Jennifer D" initials="NJD" lastIdx="9" clrIdx="2">
    <p:extLst>
      <p:ext uri="{19B8F6BF-5375-455C-9EA6-DF929625EA0E}">
        <p15:presenceInfo xmlns:p15="http://schemas.microsoft.com/office/powerpoint/2012/main" userId="S-1-5-21-1781462010-317052392-3308097608-933076" providerId="AD"/>
      </p:ext>
    </p:extLst>
  </p:cmAuthor>
  <p:cmAuthor id="4" name="Heide Rivera" initials="HR" lastIdx="14" clrIdx="3">
    <p:extLst>
      <p:ext uri="{19B8F6BF-5375-455C-9EA6-DF929625EA0E}">
        <p15:presenceInfo xmlns:p15="http://schemas.microsoft.com/office/powerpoint/2012/main" userId="Heide Rivera" providerId="None"/>
      </p:ext>
    </p:extLst>
  </p:cmAuthor>
  <p:cmAuthor id="5" name="Barbara Colvin" initials="BC" lastIdx="4" clrIdx="4">
    <p:extLst>
      <p:ext uri="{19B8F6BF-5375-455C-9EA6-DF929625EA0E}">
        <p15:presenceInfo xmlns:p15="http://schemas.microsoft.com/office/powerpoint/2012/main" userId="Barbara Colvin" providerId="None"/>
      </p:ext>
    </p:extLst>
  </p:cmAuthor>
  <p:cmAuthor id="6" name="Jacquelyn Warchol" initials="JW" lastIdx="1" clrIdx="5">
    <p:extLst>
      <p:ext uri="{19B8F6BF-5375-455C-9EA6-DF929625EA0E}">
        <p15:presenceInfo xmlns:p15="http://schemas.microsoft.com/office/powerpoint/2012/main" userId="Jacquelyn Warcho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056"/>
    <a:srgbClr val="475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70039" autoAdjust="0"/>
  </p:normalViewPr>
  <p:slideViewPr>
    <p:cSldViewPr snapToGrid="0">
      <p:cViewPr varScale="1">
        <p:scale>
          <a:sx n="66" d="100"/>
          <a:sy n="66" d="100"/>
        </p:scale>
        <p:origin x="668" y="44"/>
      </p:cViewPr>
      <p:guideLst>
        <p:guide pos="888"/>
        <p:guide orient="horz" pos="4128"/>
        <p:guide orient="horz"/>
        <p:guide orient="horz" pos="600"/>
        <p:guide pos="3840"/>
        <p:guide pos="6792"/>
        <p:guide orient="horz" pos="2592"/>
        <p:guide pos="4752"/>
        <p:guide pos="984"/>
        <p:guide orient="horz" pos="672"/>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70" d="100"/>
          <a:sy n="70" d="100"/>
        </p:scale>
        <p:origin x="1520" y="32"/>
      </p:cViewPr>
      <p:guideLst>
        <p:guide orient="horz" pos="2352"/>
        <p:guide pos="624"/>
        <p:guide pos="1704"/>
        <p:guide orient="horz" pos="600"/>
        <p:guide orient="horz" pos="225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59275" cy="388938"/>
          </a:xfrm>
          <a:prstGeom prst="rect">
            <a:avLst/>
          </a:prstGeom>
        </p:spPr>
        <p:txBody>
          <a:bodyPr vert="horz" lIns="91440" tIns="45720" rIns="91440" bIns="45720" rtlCol="0"/>
          <a:lstStyle>
            <a:lvl1pPr algn="l">
              <a:defRPr sz="1200" b="0" i="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5697538" y="0"/>
            <a:ext cx="4359275" cy="388938"/>
          </a:xfrm>
          <a:prstGeom prst="rect">
            <a:avLst/>
          </a:prstGeom>
        </p:spPr>
        <p:txBody>
          <a:bodyPr vert="horz" lIns="91440" tIns="45720" rIns="91440" bIns="45720" rtlCol="0"/>
          <a:lstStyle>
            <a:lvl1pPr algn="r">
              <a:defRPr sz="1200" b="0" i="0">
                <a:latin typeface="Verdana" panose="020B0604030504040204" pitchFamily="34" charset="0"/>
              </a:defRPr>
            </a:lvl1pPr>
          </a:lstStyle>
          <a:p>
            <a:fld id="{1A58804E-C1CE-504E-AD07-A53AB9D48BFF}" type="datetimeFigureOut">
              <a:rPr lang="en-US" smtClean="0"/>
              <a:pPr/>
              <a:t>12/2/2025</a:t>
            </a:fld>
            <a:endParaRPr lang="en-US" dirty="0"/>
          </a:p>
        </p:txBody>
      </p:sp>
      <p:sp>
        <p:nvSpPr>
          <p:cNvPr id="4" name="Slide Image Placeholder 3"/>
          <p:cNvSpPr>
            <a:spLocks noGrp="1" noRot="1" noChangeAspect="1"/>
          </p:cNvSpPr>
          <p:nvPr>
            <p:ph type="sldImg" idx="2"/>
          </p:nvPr>
        </p:nvSpPr>
        <p:spPr>
          <a:xfrm>
            <a:off x="2698750" y="971550"/>
            <a:ext cx="4660900" cy="26225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1006475" y="3740150"/>
            <a:ext cx="8045450" cy="30607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7383463"/>
            <a:ext cx="4359275" cy="388937"/>
          </a:xfrm>
          <a:prstGeom prst="rect">
            <a:avLst/>
          </a:prstGeom>
        </p:spPr>
        <p:txBody>
          <a:bodyPr vert="horz" lIns="91440" tIns="45720" rIns="91440" bIns="45720" rtlCol="0" anchor="b"/>
          <a:lstStyle>
            <a:lvl1pPr algn="l">
              <a:defRPr sz="1200" b="0" i="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5697538" y="7383463"/>
            <a:ext cx="4359275" cy="388937"/>
          </a:xfrm>
          <a:prstGeom prst="rect">
            <a:avLst/>
          </a:prstGeom>
        </p:spPr>
        <p:txBody>
          <a:bodyPr vert="horz" lIns="91440" tIns="45720" rIns="91440" bIns="45720" rtlCol="0" anchor="b"/>
          <a:lstStyle>
            <a:lvl1pPr algn="r">
              <a:defRPr sz="1200" b="0" i="0">
                <a:latin typeface="Verdana" panose="020B0604030504040204" pitchFamily="34" charset="0"/>
              </a:defRPr>
            </a:lvl1pPr>
          </a:lstStyle>
          <a:p>
            <a:fld id="{15CBF1A9-307B-754D-AB3F-9DC820A2D7EC}" type="slidenum">
              <a:rPr lang="en-US" smtClean="0"/>
              <a:pPr/>
              <a:t>‹#›</a:t>
            </a:fld>
            <a:endParaRPr lang="en-US" dirty="0"/>
          </a:p>
        </p:txBody>
      </p:sp>
    </p:spTree>
    <p:extLst>
      <p:ext uri="{BB962C8B-B14F-4D97-AF65-F5344CB8AC3E}">
        <p14:creationId xmlns:p14="http://schemas.microsoft.com/office/powerpoint/2010/main" val="1369580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Verdana" panose="020B0604030504040204" pitchFamily="34" charset="0"/>
        <a:ea typeface="+mn-ea"/>
        <a:cs typeface="+mn-cs"/>
      </a:defRPr>
    </a:lvl1pPr>
    <a:lvl2pPr marL="457200" algn="l" defTabSz="914400" rtl="0" eaLnBrk="1" latinLnBrk="0" hangingPunct="1">
      <a:defRPr sz="1200" b="0" i="0" kern="1200">
        <a:solidFill>
          <a:schemeClr val="tx1"/>
        </a:solidFill>
        <a:latin typeface="Verdana" panose="020B0604030504040204" pitchFamily="34" charset="0"/>
        <a:ea typeface="+mn-ea"/>
        <a:cs typeface="+mn-cs"/>
      </a:defRPr>
    </a:lvl2pPr>
    <a:lvl3pPr marL="914400" algn="l" defTabSz="914400" rtl="0" eaLnBrk="1" latinLnBrk="0" hangingPunct="1">
      <a:defRPr sz="1200" b="0" i="0" kern="1200">
        <a:solidFill>
          <a:schemeClr val="tx1"/>
        </a:solidFill>
        <a:latin typeface="Verdana" panose="020B0604030504040204" pitchFamily="34" charset="0"/>
        <a:ea typeface="+mn-ea"/>
        <a:cs typeface="+mn-cs"/>
      </a:defRPr>
    </a:lvl3pPr>
    <a:lvl4pPr marL="1371600" algn="l" defTabSz="914400" rtl="0" eaLnBrk="1" latinLnBrk="0" hangingPunct="1">
      <a:defRPr sz="1200" b="0" i="0" kern="1200">
        <a:solidFill>
          <a:schemeClr val="tx1"/>
        </a:solidFill>
        <a:latin typeface="Verdana" panose="020B0604030504040204" pitchFamily="34" charset="0"/>
        <a:ea typeface="+mn-ea"/>
        <a:cs typeface="+mn-cs"/>
      </a:defRPr>
    </a:lvl4pPr>
    <a:lvl5pPr marL="1828800" algn="l" defTabSz="914400" rtl="0" eaLnBrk="1" latinLnBrk="0" hangingPunct="1">
      <a:defRPr sz="1200" b="0" i="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ravenhealth.com/find-doctor"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medicare.gov/care-compare/?guidedSearch=Physician&amp;providerType=Physician"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15CBF1A9-307B-754D-AB3F-9DC820A2D7EC}" type="slidenum">
              <a:rPr lang="en-US" smtClean="0"/>
              <a:pPr/>
              <a:t>1</a:t>
            </a:fld>
            <a:endParaRPr lang="en-US" dirty="0"/>
          </a:p>
        </p:txBody>
      </p:sp>
    </p:spTree>
    <p:extLst>
      <p:ext uri="{BB962C8B-B14F-4D97-AF65-F5344CB8AC3E}">
        <p14:creationId xmlns:p14="http://schemas.microsoft.com/office/powerpoint/2010/main" val="7906456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952500"/>
            <a:ext cx="4908550" cy="27606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669CC3-28F7-417D-BEEC-F2838F043507}" type="slidenum">
              <a:rPr lang="en-US" smtClean="0"/>
              <a:pPr>
                <a:defRPr/>
              </a:pPr>
              <a:t>10</a:t>
            </a:fld>
            <a:endParaRPr lang="en-US" dirty="0"/>
          </a:p>
        </p:txBody>
      </p:sp>
    </p:spTree>
    <p:extLst>
      <p:ext uri="{BB962C8B-B14F-4D97-AF65-F5344CB8AC3E}">
        <p14:creationId xmlns:p14="http://schemas.microsoft.com/office/powerpoint/2010/main" val="1974289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Verdana" panose="020B0604030504040204" pitchFamily="34" charset="0"/>
                <a:ea typeface="+mn-ea"/>
                <a:cs typeface="+mn-cs"/>
              </a:rPr>
              <a:t>The extensive network includes the Blue Cross Blue Sheild MA PPO Shared Network of Providers across all states. </a:t>
            </a:r>
          </a:p>
          <a:p>
            <a:r>
              <a:rPr lang="en-US" sz="1200" b="0" i="0" u="none" strike="noStrike" kern="1200" baseline="0" dirty="0">
                <a:solidFill>
                  <a:schemeClr val="tx1"/>
                </a:solidFill>
                <a:latin typeface="Verdana" panose="020B0604030504040204" pitchFamily="34" charset="0"/>
                <a:ea typeface="+mn-ea"/>
                <a:cs typeface="+mn-cs"/>
              </a:rPr>
              <a:t>This plan design with 100% coverage both in and out of network allows you the ability to utilize all Traditional Medicare-participating</a:t>
            </a:r>
            <a:r>
              <a:rPr lang="en-US" sz="1200" b="0" i="0" u="none" strike="noStrike" kern="1200" dirty="0">
                <a:solidFill>
                  <a:schemeClr val="tx1"/>
                </a:solidFill>
                <a:latin typeface="Verdana" panose="020B0604030504040204" pitchFamily="34" charset="0"/>
                <a:ea typeface="+mn-ea"/>
                <a:cs typeface="+mn-cs"/>
              </a:rPr>
              <a:t> </a:t>
            </a:r>
            <a:r>
              <a:rPr lang="en-US" sz="1200" b="0" i="0" u="none" strike="noStrike" kern="1200" baseline="0" dirty="0">
                <a:solidFill>
                  <a:schemeClr val="tx1"/>
                </a:solidFill>
                <a:latin typeface="Verdana" panose="020B0604030504040204" pitchFamily="34" charset="0"/>
                <a:ea typeface="+mn-ea"/>
                <a:cs typeface="+mn-cs"/>
              </a:rPr>
              <a:t>providers in the country, with no referrals. </a:t>
            </a:r>
          </a:p>
          <a:p>
            <a:endParaRPr lang="en-US" sz="1200" b="0" i="0" u="none" strike="noStrike" kern="1200" baseline="0" dirty="0">
              <a:solidFill>
                <a:schemeClr val="tx1"/>
              </a:solidFill>
              <a:latin typeface="Verdana" panose="020B0604030504040204" pitchFamily="34" charset="0"/>
              <a:ea typeface="+mn-ea"/>
              <a:cs typeface="+mn-cs"/>
            </a:endParaRPr>
          </a:p>
          <a:p>
            <a:r>
              <a:rPr lang="en-US" sz="1200" b="0" i="0" u="none" strike="noStrike" kern="1200" baseline="0" dirty="0">
                <a:solidFill>
                  <a:schemeClr val="tx1"/>
                </a:solidFill>
                <a:latin typeface="Verdana" panose="020B0604030504040204" pitchFamily="34" charset="0"/>
                <a:ea typeface="+mn-ea"/>
                <a:cs typeface="+mn-cs"/>
              </a:rPr>
              <a:t>There is no balance billing or member liability when medically necessary.</a:t>
            </a:r>
          </a:p>
          <a:p>
            <a:endParaRPr lang="en-US" sz="1200" b="0" i="0" u="none" strike="noStrike" kern="1200" baseline="0" dirty="0">
              <a:solidFill>
                <a:schemeClr val="tx1"/>
              </a:solidFill>
              <a:latin typeface="Verdana" panose="020B0604030504040204" pitchFamily="34" charset="0"/>
              <a:ea typeface="+mn-ea"/>
              <a:cs typeface="+mn-cs"/>
            </a:endParaRPr>
          </a:p>
          <a:p>
            <a:r>
              <a:rPr lang="en-US" sz="1200" b="0" i="0" u="none" strike="noStrike" kern="1200" baseline="0" dirty="0">
                <a:solidFill>
                  <a:schemeClr val="tx1"/>
                </a:solidFill>
                <a:latin typeface="Verdana" panose="020B0604030504040204" pitchFamily="34" charset="0"/>
                <a:ea typeface="+mn-ea"/>
                <a:cs typeface="+mn-cs"/>
              </a:rPr>
              <a:t>Now, it’s important to remember, while this plan allows you the freedom of using any provider in the country, you cannot utilize a provider that has completely opted out of Traditional Medicare. Opting-out is extremely rare, but it can happen. So the question you should ask your provider is, “Do you accept Traditional Medicare Patients?” and if the answer is no, then you may want to consider seeing another provider.   Braven Health can not spend federal dollars on a provider that has opted out or has been excluded by Medicare, especially if due to fraud.</a:t>
            </a:r>
          </a:p>
          <a:p>
            <a:endParaRPr lang="en-US" sz="1200" b="0" i="0" u="none" strike="noStrike" kern="1200" baseline="0" dirty="0">
              <a:solidFill>
                <a:schemeClr val="tx1"/>
              </a:solidFill>
              <a:latin typeface="Verdana" panose="020B060403050404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Verdana" panose="020B0604030504040204" pitchFamily="34" charset="0"/>
                <a:ea typeface="+mn-ea"/>
                <a:cs typeface="+mn-cs"/>
              </a:rPr>
              <a:t>One sign of comfort is, if your provider was being paid by the plan you have today, then it means they most likely participate with Medicare, and you are covered 100% on this Braven MAPD plan.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71463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Verdana" panose="020B0604030504040204" pitchFamily="34" charset="0"/>
                <a:ea typeface="+mn-ea"/>
                <a:cs typeface="+mn-cs"/>
              </a:rPr>
              <a:t>Now it is certainly easier for you if you utilize Braven Participating providers here in NJ or providers that participate in your Local Blue Cross Blue Sheild MA PPO Plans because they will do things for you like submit your claims to us or obtain prior authorizations and things like that.  An out of network provider will be covered in full, but we cannot force them to do those things for you.</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Verdana" panose="020B060403050404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Verdana" panose="020B0604030504040204" pitchFamily="34" charset="0"/>
                <a:ea typeface="+mn-ea"/>
                <a:cs typeface="+mn-cs"/>
              </a:rPr>
              <a:t>To find a participating doctor </a:t>
            </a:r>
            <a:r>
              <a:rPr lang="en-US" sz="1200" b="0" i="0" u="sng" strike="noStrike" kern="1200" baseline="0" dirty="0">
                <a:solidFill>
                  <a:schemeClr val="tx1"/>
                </a:solidFill>
                <a:latin typeface="Verdana" panose="020B0604030504040204" pitchFamily="34" charset="0"/>
                <a:ea typeface="+mn-ea"/>
                <a:cs typeface="+mn-cs"/>
              </a:rPr>
              <a:t>in or outside of NJ , </a:t>
            </a:r>
            <a:r>
              <a:rPr lang="en-US" sz="1200" b="0" i="0" u="none" strike="noStrike" kern="1200" baseline="0" dirty="0">
                <a:solidFill>
                  <a:schemeClr val="tx1"/>
                </a:solidFill>
                <a:latin typeface="Verdana" panose="020B0604030504040204" pitchFamily="34" charset="0"/>
                <a:ea typeface="+mn-ea"/>
                <a:cs typeface="+mn-cs"/>
              </a:rPr>
              <a:t>you could use the </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Search our </a:t>
            </a:r>
            <a:r>
              <a:rPr kumimoji="0" lang="en-US" sz="1800" b="0" i="1"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Doctor &amp; Hospital Finder online </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at </a:t>
            </a: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hlinkClick r:id="rId3"/>
              </a:rPr>
              <a:t>BravenHealth.com/find-doctor</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Verdana" panose="020B0604030504040204" pitchFamily="34" charset="0"/>
              <a:ea typeface="+mn-ea"/>
              <a:cs typeface="+mn-cs"/>
            </a:endParaRPr>
          </a:p>
          <a:p>
            <a:pPr marL="628650" lvl="1" indent="-171450">
              <a:buFont typeface="Arial" panose="020B0604020202020204" pitchFamily="34" charset="0"/>
              <a:buChar char="•"/>
            </a:pPr>
            <a:r>
              <a:rPr lang="en-US" sz="1200" b="0" i="0" kern="1200" dirty="0">
                <a:solidFill>
                  <a:schemeClr val="tx1"/>
                </a:solidFill>
                <a:effectLst/>
                <a:latin typeface="Verdana" panose="020B0604030504040204" pitchFamily="34" charset="0"/>
                <a:ea typeface="+mn-ea"/>
                <a:cs typeface="+mn-cs"/>
              </a:rPr>
              <a:t>All Traditional Medicare providers in the USA, whether they accept assignment or not, can be searched on Traditional Medicare’s site at </a:t>
            </a:r>
            <a:r>
              <a:rPr lang="en-US" dirty="0">
                <a:hlinkClick r:id="rId4"/>
              </a:rPr>
              <a:t>Find Healthcare Providers: Compare Care Near You | Medicare</a:t>
            </a:r>
            <a:endParaRPr lang="en-US" sz="1200" b="0" i="0" kern="1200" dirty="0">
              <a:solidFill>
                <a:schemeClr val="tx1"/>
              </a:solidFill>
              <a:effectLst/>
              <a:latin typeface="Verdana" panose="020B0604030504040204" pitchFamily="34" charset="0"/>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Verdana" panose="020B0604030504040204" pitchFamily="34" charset="0"/>
                <a:ea typeface="+mn-ea"/>
                <a:cs typeface="+mn-cs"/>
              </a:rPr>
              <a:t>If you have any issues finding a provider, please feel free to call Member services after your effective date.  Their number will be on the back of your ID card and they will be able happy to assist.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strike="noStrike" kern="1200" baseline="0" dirty="0">
              <a:solidFill>
                <a:schemeClr val="tx1"/>
              </a:solidFill>
              <a:latin typeface="Verdana" panose="020B0604030504040204" pitchFamily="34" charset="0"/>
              <a:ea typeface="+mn-ea"/>
              <a:cs typeface="+mn-cs"/>
            </a:endParaRPr>
          </a:p>
          <a:p>
            <a:pPr marL="0" indent="0">
              <a:buFont typeface="Arial" panose="020B0604020202020204" pitchFamily="34" charset="0"/>
              <a:buNone/>
            </a:pPr>
            <a:r>
              <a:rPr lang="en-US" sz="1200" b="0" i="0" u="none" strike="noStrike" kern="1200" baseline="0" dirty="0">
                <a:solidFill>
                  <a:schemeClr val="tx1"/>
                </a:solidFill>
                <a:latin typeface="Verdana" panose="020B0604030504040204" pitchFamily="34" charset="0"/>
                <a:ea typeface="+mn-ea"/>
                <a:cs typeface="+mn-cs"/>
              </a:rPr>
              <a:t>But remember, if your provider does not participate in the Braven or your local BCBS MA PPO network,  that’s ok!  If they participate in Traditional Medicare, whether they agree with Medicare’s payment amounts or not, your benefits are covered in full.</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97989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57504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solidFill>
                  <a:srgbClr val="000000"/>
                </a:solidFill>
                <a:latin typeface="Azo Sans"/>
              </a:rPr>
              <a:t>The Braven Health plan includes a Braven Health &amp;more Card.  This card is very similar to any other credit card except you can only use it for certain things and it fills up with money you are rewarded with throughout the year.</a:t>
            </a:r>
          </a:p>
          <a:p>
            <a:pPr algn="l"/>
            <a:endParaRPr lang="en-US" sz="1200" b="0" i="0" u="none" strike="noStrike" baseline="0" dirty="0">
              <a:solidFill>
                <a:srgbClr val="000000"/>
              </a:solidFill>
              <a:latin typeface="Azo Sans"/>
            </a:endParaRPr>
          </a:p>
          <a:p>
            <a:r>
              <a:rPr lang="en-US" sz="1200" b="0" i="0" u="none" strike="noStrike" baseline="0" dirty="0">
                <a:solidFill>
                  <a:srgbClr val="000000"/>
                </a:solidFill>
                <a:latin typeface="Azo Sans"/>
              </a:rPr>
              <a:t>You will receive instructions on how to register this card from Braven Health &amp;More.</a:t>
            </a:r>
          </a:p>
          <a:p>
            <a:endParaRPr lang="en-US" sz="1200" b="0" i="0" u="none" strike="noStrike" baseline="0" dirty="0">
              <a:solidFill>
                <a:srgbClr val="000000"/>
              </a:solidFill>
              <a:latin typeface="Azo Sans"/>
            </a:endParaRPr>
          </a:p>
          <a:p>
            <a:r>
              <a:rPr lang="en-US" sz="1200" b="0" i="0" u="none" strike="noStrike" baseline="0" dirty="0">
                <a:solidFill>
                  <a:srgbClr val="000000"/>
                </a:solidFill>
                <a:latin typeface="Azo Sans"/>
              </a:rPr>
              <a:t>You will be able to this card for the things like: </a:t>
            </a:r>
          </a:p>
          <a:p>
            <a:r>
              <a:rPr lang="en-US" sz="1200" b="0" i="0" u="none" strike="noStrike" baseline="0" dirty="0">
                <a:solidFill>
                  <a:srgbClr val="000000"/>
                </a:solidFill>
                <a:latin typeface="Azo Sans"/>
              </a:rPr>
              <a:t>Vision Hardware</a:t>
            </a:r>
          </a:p>
          <a:p>
            <a:r>
              <a:rPr lang="en-US" sz="1000" b="0" i="0" u="none" strike="noStrike" kern="1200" baseline="0" dirty="0">
                <a:solidFill>
                  <a:schemeClr val="tx1"/>
                </a:solidFill>
                <a:latin typeface="Verdana" panose="020B0604030504040204" pitchFamily="34" charset="0"/>
                <a:ea typeface="+mn-ea"/>
                <a:cs typeface="+mn-cs"/>
              </a:rPr>
              <a:t>Fitness Benefit: Health club and boutique studio memberships, Up to four personal training sessions, home fitness, or even fitness equipment </a:t>
            </a:r>
          </a:p>
          <a:p>
            <a:r>
              <a:rPr lang="en-US" sz="1200" b="0" i="0" u="none" strike="noStrike" baseline="0" dirty="0">
                <a:solidFill>
                  <a:srgbClr val="000000"/>
                </a:solidFill>
                <a:latin typeface="Azo Sans"/>
              </a:rPr>
              <a:t>Rewards &amp; Incentives </a:t>
            </a:r>
          </a:p>
          <a:p>
            <a:endParaRPr lang="en-US" sz="1200" b="0" i="0" u="none" strike="noStrike" baseline="0" dirty="0">
              <a:solidFill>
                <a:srgbClr val="000000"/>
              </a:solidFill>
              <a:latin typeface="Azo Sans"/>
            </a:endParaRPr>
          </a:p>
        </p:txBody>
      </p:sp>
      <p:sp>
        <p:nvSpPr>
          <p:cNvPr id="4" name="Slide Number Placeholder 3"/>
          <p:cNvSpPr>
            <a:spLocks noGrp="1"/>
          </p:cNvSpPr>
          <p:nvPr>
            <p:ph type="sldNum" sz="quarter" idx="5"/>
          </p:nvPr>
        </p:nvSpPr>
        <p:spPr/>
        <p:txBody>
          <a:bodyPr/>
          <a:lstStyle/>
          <a:p>
            <a:fld id="{15CBF1A9-307B-754D-AB3F-9DC820A2D7EC}" type="slidenum">
              <a:rPr lang="en-US" smtClean="0"/>
              <a:pPr/>
              <a:t>14</a:t>
            </a:fld>
            <a:endParaRPr lang="en-US" dirty="0"/>
          </a:p>
        </p:txBody>
      </p:sp>
    </p:spTree>
    <p:extLst>
      <p:ext uri="{BB962C8B-B14F-4D97-AF65-F5344CB8AC3E}">
        <p14:creationId xmlns:p14="http://schemas.microsoft.com/office/powerpoint/2010/main" val="24815677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a:xfrm>
            <a:off x="457200" y="4321175"/>
            <a:ext cx="8045450" cy="3060700"/>
          </a:xfrm>
        </p:spPr>
        <p:txBody>
          <a:bodyPr>
            <a:normAutofit/>
          </a:bodyPr>
          <a:lstStyle/>
          <a:p>
            <a:r>
              <a:rPr lang="en-US" sz="1200" b="0" i="0" u="none" strike="noStrike" kern="1200" baseline="0" dirty="0">
                <a:solidFill>
                  <a:schemeClr val="tx1"/>
                </a:solidFill>
                <a:latin typeface="Verdana" panose="020B0604030504040204" pitchFamily="34" charset="0"/>
                <a:ea typeface="+mn-ea"/>
                <a:cs typeface="+mn-cs"/>
              </a:rPr>
              <a:t> So, not only do you pay $0 toward medical services, but Braven Health is also offering to reward you for completing routine health screening.   Through the </a:t>
            </a:r>
            <a:r>
              <a:rPr lang="en-US" sz="1200" b="0" i="1" u="none" strike="noStrike" kern="1200" baseline="0" dirty="0">
                <a:solidFill>
                  <a:schemeClr val="tx1"/>
                </a:solidFill>
                <a:latin typeface="Verdana" panose="020B0604030504040204" pitchFamily="34" charset="0"/>
                <a:ea typeface="+mn-ea"/>
                <a:cs typeface="+mn-cs"/>
              </a:rPr>
              <a:t>Healthy Journey </a:t>
            </a:r>
            <a:r>
              <a:rPr lang="en-US" sz="1200" b="0" i="0" u="none" strike="noStrike" kern="1200" baseline="0" dirty="0">
                <a:solidFill>
                  <a:schemeClr val="tx1"/>
                </a:solidFill>
                <a:latin typeface="Verdana" panose="020B0604030504040204" pitchFamily="34" charset="0"/>
                <a:ea typeface="+mn-ea"/>
                <a:cs typeface="+mn-cs"/>
              </a:rPr>
              <a:t>Rewards Program, Braven members can e</a:t>
            </a:r>
            <a:r>
              <a:rPr lang="en-US" sz="1800" b="0" i="0" u="none" strike="noStrike" baseline="0" dirty="0">
                <a:solidFill>
                  <a:srgbClr val="000000"/>
                </a:solidFill>
                <a:latin typeface="Azo Sans"/>
              </a:rPr>
              <a:t>arn up to $385 per year in rewards for these health screenings. </a:t>
            </a:r>
          </a:p>
          <a:p>
            <a:endParaRPr lang="en-US" sz="1800" b="0" i="0" u="none" strike="noStrike" baseline="0" dirty="0">
              <a:solidFill>
                <a:srgbClr val="000000"/>
              </a:solidFill>
              <a:latin typeface="Azo Sans"/>
            </a:endParaRPr>
          </a:p>
          <a:p>
            <a:r>
              <a:rPr lang="en-US" sz="1800" b="0" i="0" u="none" strike="noStrike" baseline="0" dirty="0">
                <a:solidFill>
                  <a:srgbClr val="000000"/>
                </a:solidFill>
                <a:latin typeface="Azo Sans"/>
              </a:rPr>
              <a:t>Annual wellness visit - $75 </a:t>
            </a:r>
          </a:p>
          <a:p>
            <a:r>
              <a:rPr lang="en-US" sz="1800" b="0" i="0" u="none" strike="noStrike" baseline="0" dirty="0">
                <a:solidFill>
                  <a:srgbClr val="000000"/>
                </a:solidFill>
                <a:latin typeface="Azo Sans"/>
              </a:rPr>
              <a:t>Colorectal cancer screening - FOBT or Colonoscopy $50 </a:t>
            </a:r>
          </a:p>
          <a:p>
            <a:r>
              <a:rPr lang="en-US" sz="1800" b="0" i="0" u="none" strike="noStrike" baseline="0" dirty="0">
                <a:solidFill>
                  <a:srgbClr val="000000"/>
                </a:solidFill>
                <a:latin typeface="Azo Sans"/>
              </a:rPr>
              <a:t>Diabetic HbA1c Test - $25 </a:t>
            </a:r>
          </a:p>
          <a:p>
            <a:r>
              <a:rPr lang="en-US" sz="1800" b="0" i="0" u="none" strike="noStrike" baseline="0" dirty="0">
                <a:solidFill>
                  <a:srgbClr val="000000"/>
                </a:solidFill>
                <a:latin typeface="Azo Sans"/>
              </a:rPr>
              <a:t>Diabetic Retinal Eye Exam - $50 </a:t>
            </a:r>
          </a:p>
          <a:p>
            <a:r>
              <a:rPr lang="en-US" sz="1800" b="0" i="0" u="none" strike="noStrike" baseline="0" dirty="0">
                <a:solidFill>
                  <a:srgbClr val="000000"/>
                </a:solidFill>
                <a:latin typeface="Azo Sans"/>
              </a:rPr>
              <a:t>Diabetic Kidney Function Test - $25 </a:t>
            </a:r>
          </a:p>
          <a:p>
            <a:r>
              <a:rPr lang="en-US" sz="1800" b="0" i="0" u="none" strike="noStrike" baseline="0" dirty="0">
                <a:solidFill>
                  <a:srgbClr val="000000"/>
                </a:solidFill>
                <a:latin typeface="Azo Sans"/>
              </a:rPr>
              <a:t>Breast Cancer Screening - $50 </a:t>
            </a:r>
          </a:p>
          <a:p>
            <a:r>
              <a:rPr lang="en-US" sz="1800" b="0" i="0" u="none" strike="noStrike" baseline="0" dirty="0">
                <a:solidFill>
                  <a:srgbClr val="000000"/>
                </a:solidFill>
                <a:latin typeface="Azo Sans"/>
              </a:rPr>
              <a:t>Bone Mass Density Testing - $50</a:t>
            </a:r>
          </a:p>
          <a:p>
            <a:r>
              <a:rPr lang="en-US" sz="1800" b="0" i="0" u="none" strike="noStrike" baseline="0" dirty="0" err="1">
                <a:solidFill>
                  <a:srgbClr val="000000"/>
                </a:solidFill>
                <a:latin typeface="Azo Sans"/>
              </a:rPr>
              <a:t>Etc</a:t>
            </a:r>
            <a:r>
              <a:rPr lang="en-US" sz="1800" b="0" i="0" u="none" strike="noStrike" baseline="0" dirty="0">
                <a:solidFill>
                  <a:srgbClr val="000000"/>
                </a:solidFill>
                <a:latin typeface="Azo Sans"/>
              </a:rPr>
              <a:t>…</a:t>
            </a:r>
          </a:p>
          <a:p>
            <a:endParaRPr lang="en-US" sz="1200" b="0" i="0" u="none" strike="noStrike" kern="1200" baseline="0" dirty="0">
              <a:solidFill>
                <a:schemeClr val="tx1"/>
              </a:solidFill>
              <a:latin typeface="Verdana" panose="020B0604030504040204" pitchFamily="34" charset="0"/>
              <a:ea typeface="+mn-ea"/>
              <a:cs typeface="+mn-cs"/>
            </a:endParaRPr>
          </a:p>
          <a:p>
            <a:pPr algn="l"/>
            <a:r>
              <a:rPr lang="en-US" sz="1200" b="0" i="0" u="none" strike="noStrike" kern="1200" baseline="0" dirty="0">
                <a:solidFill>
                  <a:schemeClr val="tx1"/>
                </a:solidFill>
                <a:latin typeface="Verdana" panose="020B0604030504040204" pitchFamily="34" charset="0"/>
                <a:ea typeface="+mn-ea"/>
                <a:cs typeface="+mn-cs"/>
              </a:rPr>
              <a:t>All of these screenings total an award of up to $385 per year and can be spent at participating vendors near you. Again, all of these details will be included in your new member packages.</a:t>
            </a:r>
          </a:p>
          <a:p>
            <a:endParaRPr lang="en-US" sz="1800" b="0" i="0" u="none" strike="noStrike" baseline="0" dirty="0">
              <a:solidFill>
                <a:srgbClr val="000000"/>
              </a:solidFill>
              <a:latin typeface="Azo Sans"/>
            </a:endParaRPr>
          </a:p>
          <a:p>
            <a:endParaRPr lang="en-US" sz="1200" b="0" i="0" u="none" strike="noStrike" kern="1200" baseline="0" dirty="0">
              <a:solidFill>
                <a:schemeClr val="tx1"/>
              </a:solidFill>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69CC3-28F7-417D-BEEC-F2838F043507}"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3401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952500"/>
            <a:ext cx="4652963" cy="2617788"/>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rPr>
              <a:t>You are eligible for Home-Delivered meals also know as, Mom’s Meals which are Nutritional Meals delivered to your home after a qualifying inpatient hospital discharge. You may be eligible to receive 28 nutritious meals for a 14 day period.  This is something that would be coordinated during your hospital or rehabilitation admission for delivery to your home after discharge. </a:t>
            </a:r>
            <a:r>
              <a:rPr lang="en-US" sz="2000" b="0" i="0" kern="1200" baseline="0" dirty="0">
                <a:solidFill>
                  <a:schemeClr val="tx1"/>
                </a:solidFill>
                <a:effectLst/>
                <a:latin typeface="Verdana" panose="020B0604030504040204" pitchFamily="34" charset="0"/>
                <a:ea typeface="+mn-ea"/>
                <a:cs typeface="+mn-cs"/>
              </a:rPr>
              <a:t>It gives you the peace of mind of not having to cook and allows you the ability to just focus on getting better.</a:t>
            </a:r>
          </a:p>
          <a:p>
            <a:endParaRPr lang="en-US" sz="2000" b="0" i="0" kern="1200" dirty="0">
              <a:solidFill>
                <a:schemeClr val="tx1"/>
              </a:solidFill>
              <a:effectLst/>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5F669CC3-28F7-417D-BEEC-F2838F043507}" type="slidenum">
              <a:rPr lang="en-US" smtClean="0"/>
              <a:pPr>
                <a:defRPr/>
              </a:pPr>
              <a:t>16</a:t>
            </a:fld>
            <a:endParaRPr lang="en-US" dirty="0"/>
          </a:p>
        </p:txBody>
      </p:sp>
    </p:spTree>
    <p:extLst>
      <p:ext uri="{BB962C8B-B14F-4D97-AF65-F5344CB8AC3E}">
        <p14:creationId xmlns:p14="http://schemas.microsoft.com/office/powerpoint/2010/main" val="1429102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347514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952500"/>
            <a:ext cx="4673600" cy="2628900"/>
          </a:xfrm>
        </p:spPr>
      </p:sp>
      <p:sp>
        <p:nvSpPr>
          <p:cNvPr id="3" name="Notes Placeholder 2"/>
          <p:cNvSpPr>
            <a:spLocks noGrp="1"/>
          </p:cNvSpPr>
          <p:nvPr>
            <p:ph type="body" idx="1"/>
          </p:nvPr>
        </p:nvSpPr>
        <p:spPr>
          <a:xfrm>
            <a:off x="990600" y="3733800"/>
            <a:ext cx="8045450" cy="3060700"/>
          </a:xfrm>
        </p:spPr>
        <p:txBody>
          <a:bodyPr>
            <a:normAutofit/>
          </a:bodyPr>
          <a:lstStyle/>
          <a:p>
            <a:r>
              <a:rPr lang="en-US" sz="1200" b="0" i="0" u="none" strike="noStrike" kern="1200" baseline="0" dirty="0">
                <a:solidFill>
                  <a:schemeClr val="tx1"/>
                </a:solidFill>
                <a:latin typeface="Verdana" panose="020B0604030504040204" pitchFamily="34" charset="0"/>
                <a:ea typeface="+mn-ea"/>
                <a:cs typeface="+mn-cs"/>
              </a:rPr>
              <a:t>Another way of getting the care you need, especially since the COVID era , is through our Telehealth care online program which allows you to talk privately with a licensed, board-certified network provider via video or chat, seven days a week, using a web-enabled computer or mobile device – all for a $0 copay.</a:t>
            </a:r>
          </a:p>
          <a:p>
            <a:endParaRPr lang="en-US" sz="1200" b="0" i="0" u="none" strike="noStrike" kern="1200" baseline="0" dirty="0">
              <a:solidFill>
                <a:schemeClr val="tx1"/>
              </a:solidFill>
              <a:latin typeface="Verdana" panose="020B0604030504040204" pitchFamily="34" charset="0"/>
              <a:ea typeface="+mn-ea"/>
              <a:cs typeface="+mn-cs"/>
            </a:endParaRPr>
          </a:p>
          <a:p>
            <a:r>
              <a:rPr lang="en-US" sz="1200" b="0" i="0" u="none" strike="noStrike" kern="1200" baseline="0" dirty="0">
                <a:solidFill>
                  <a:schemeClr val="tx1"/>
                </a:solidFill>
                <a:latin typeface="Verdana" panose="020B0604030504040204" pitchFamily="34" charset="0"/>
                <a:ea typeface="+mn-ea"/>
                <a:cs typeface="+mn-cs"/>
              </a:rPr>
              <a:t>• You do not need an appointment for urgent telemedicine visits, and an </a:t>
            </a:r>
            <a:r>
              <a:rPr lang="en-US" sz="1200" b="0" i="0" u="none" strike="noStrike" kern="1200" baseline="0" dirty="0" err="1">
                <a:solidFill>
                  <a:schemeClr val="tx1"/>
                </a:solidFill>
                <a:latin typeface="Verdana" panose="020B0604030504040204" pitchFamily="34" charset="0"/>
                <a:ea typeface="+mn-ea"/>
                <a:cs typeface="+mn-cs"/>
              </a:rPr>
              <a:t>ePrescription</a:t>
            </a:r>
            <a:r>
              <a:rPr lang="en-US" sz="1200" b="0" i="0" u="none" strike="noStrike" kern="1200" baseline="0" dirty="0">
                <a:solidFill>
                  <a:schemeClr val="tx1"/>
                </a:solidFill>
                <a:latin typeface="Verdana" panose="020B0604030504040204" pitchFamily="34" charset="0"/>
                <a:ea typeface="+mn-ea"/>
                <a:cs typeface="+mn-cs"/>
              </a:rPr>
              <a:t> will be provided if you need one.</a:t>
            </a:r>
          </a:p>
          <a:p>
            <a:r>
              <a:rPr lang="en-US" sz="1200" b="0" i="0" u="none" strike="noStrike" kern="1200" baseline="0" dirty="0">
                <a:solidFill>
                  <a:schemeClr val="tx1"/>
                </a:solidFill>
                <a:latin typeface="Verdana" panose="020B0604030504040204" pitchFamily="34" charset="0"/>
                <a:ea typeface="+mn-ea"/>
                <a:cs typeface="+mn-cs"/>
              </a:rPr>
              <a:t>• You </a:t>
            </a:r>
            <a:r>
              <a:rPr lang="en-US" sz="1200" b="1" i="0" u="none" strike="noStrike" kern="1200" baseline="0" dirty="0">
                <a:solidFill>
                  <a:schemeClr val="tx1"/>
                </a:solidFill>
                <a:latin typeface="Verdana" panose="020B0604030504040204" pitchFamily="34" charset="0"/>
                <a:ea typeface="+mn-ea"/>
                <a:cs typeface="+mn-cs"/>
              </a:rPr>
              <a:t>do </a:t>
            </a:r>
            <a:r>
              <a:rPr lang="en-US" sz="1200" b="0" i="0" u="none" strike="noStrike" kern="1200" baseline="0" dirty="0">
                <a:solidFill>
                  <a:schemeClr val="tx1"/>
                </a:solidFill>
                <a:latin typeface="Verdana" panose="020B0604030504040204" pitchFamily="34" charset="0"/>
                <a:ea typeface="+mn-ea"/>
                <a:cs typeface="+mn-cs"/>
              </a:rPr>
              <a:t>need to schedule an appointment for behavioral health visits (appointments are available between 7 a.m. and 11 p.m., seven days a week).</a:t>
            </a:r>
          </a:p>
          <a:p>
            <a:endParaRPr lang="en-US" sz="1200" b="1" i="0" u="none" strike="noStrike" kern="1200" baseline="0" dirty="0">
              <a:solidFill>
                <a:schemeClr val="tx1"/>
              </a:solidFill>
              <a:latin typeface="Verdana" panose="020B0604030504040204" pitchFamily="34" charset="0"/>
              <a:ea typeface="+mn-ea"/>
              <a:cs typeface="+mn-cs"/>
            </a:endParaRPr>
          </a:p>
          <a:p>
            <a:r>
              <a:rPr lang="en-US" sz="1200" b="0" i="0" u="none" strike="noStrike" kern="1200" baseline="0" dirty="0">
                <a:solidFill>
                  <a:schemeClr val="tx1"/>
                </a:solidFill>
                <a:latin typeface="Verdana" panose="020B0604030504040204" pitchFamily="34" charset="0"/>
                <a:ea typeface="+mn-ea"/>
                <a:cs typeface="+mn-cs"/>
              </a:rPr>
              <a:t>And you can use this service as often as you like. You get unlimited medical video visits with health care providers from the comfort of your own home OR wherever you are at the time.</a:t>
            </a:r>
          </a:p>
          <a:p>
            <a:endParaRPr lang="en-US" sz="1200" b="0" i="0" u="none" strike="noStrike" kern="1200" baseline="0" dirty="0">
              <a:solidFill>
                <a:schemeClr val="tx1"/>
              </a:solidFill>
              <a:latin typeface="Verdana" panose="020B0604030504040204" pitchFamily="34" charset="0"/>
              <a:ea typeface="+mn-ea"/>
              <a:cs typeface="+mn-cs"/>
            </a:endParaRPr>
          </a:p>
          <a:p>
            <a:r>
              <a:rPr lang="en-US" sz="1200" b="0" i="0" u="none" strike="noStrike" kern="1200" baseline="0" dirty="0">
                <a:solidFill>
                  <a:schemeClr val="tx1"/>
                </a:solidFill>
                <a:latin typeface="Verdana" panose="020B0604030504040204" pitchFamily="34" charset="0"/>
                <a:ea typeface="+mn-ea"/>
                <a:cs typeface="+mn-cs"/>
              </a:rPr>
              <a:t>You can access this service by visiting Amwell.com or you can access this feature through your Braven app on your phone as well.  </a:t>
            </a:r>
          </a:p>
          <a:p>
            <a:endParaRPr lang="en-US" sz="1200" b="1" i="0" u="none" strike="noStrike" kern="1200" baseline="0" dirty="0">
              <a:solidFill>
                <a:schemeClr val="tx1"/>
              </a:solidFill>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69CC3-28F7-417D-BEEC-F2838F043507}"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494794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952500"/>
            <a:ext cx="4667250" cy="2625725"/>
          </a:xfrm>
        </p:spPr>
      </p:sp>
      <p:sp>
        <p:nvSpPr>
          <p:cNvPr id="3" name="Notes Placeholder 2"/>
          <p:cNvSpPr>
            <a:spLocks noGrp="1"/>
          </p:cNvSpPr>
          <p:nvPr>
            <p:ph type="body" idx="1"/>
          </p:nvPr>
        </p:nvSpPr>
        <p:spPr/>
        <p:txBody>
          <a:bodyPr>
            <a:normAutofit/>
          </a:bodyPr>
          <a:lstStyle/>
          <a:p>
            <a:pPr>
              <a:spcAft>
                <a:spcPts val="933"/>
              </a:spcAft>
            </a:pPr>
            <a:endParaRPr lang="en-US" altLang="en-US" sz="2000" b="1" dirty="0">
              <a:solidFill>
                <a:srgbClr val="0070C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669CC3-28F7-417D-BEEC-F2838F043507}"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047480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04900" y="3810000"/>
            <a:ext cx="7962900" cy="4592982"/>
          </a:xfrm>
        </p:spPr>
        <p:txBody>
          <a:bodyPr/>
          <a:lstStyle/>
          <a:p>
            <a:endParaRPr lang="en-US" sz="800" baseline="0" dirty="0"/>
          </a:p>
        </p:txBody>
      </p:sp>
      <p:sp>
        <p:nvSpPr>
          <p:cNvPr id="4" name="Slide Number Placeholder 3"/>
          <p:cNvSpPr>
            <a:spLocks noGrp="1"/>
          </p:cNvSpPr>
          <p:nvPr>
            <p:ph type="sldNum" sz="quarter" idx="10"/>
          </p:nvPr>
        </p:nvSpPr>
        <p:spPr/>
        <p:txBody>
          <a:bodyPr/>
          <a:lstStyle/>
          <a:p>
            <a:pPr>
              <a:defRPr/>
            </a:pPr>
            <a:fld id="{50D4AF22-56D4-4CCA-A573-3EF591FB4D2A}" type="slidenum">
              <a:rPr lang="en-US" smtClean="0"/>
              <a:pPr>
                <a:defRPr/>
              </a:pPr>
              <a:t>2</a:t>
            </a:fld>
            <a:endParaRPr lang="en-US" dirty="0"/>
          </a:p>
        </p:txBody>
      </p:sp>
    </p:spTree>
    <p:extLst>
      <p:ext uri="{BB962C8B-B14F-4D97-AF65-F5344CB8AC3E}">
        <p14:creationId xmlns:p14="http://schemas.microsoft.com/office/powerpoint/2010/main" val="40959542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99802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fld id="{15CBF1A9-307B-754D-AB3F-9DC820A2D7EC}" type="slidenum">
              <a:rPr lang="en-US" smtClean="0"/>
              <a:pPr/>
              <a:t>3</a:t>
            </a:fld>
            <a:endParaRPr lang="en-US" dirty="0"/>
          </a:p>
        </p:txBody>
      </p:sp>
    </p:spTree>
    <p:extLst>
      <p:ext uri="{BB962C8B-B14F-4D97-AF65-F5344CB8AC3E}">
        <p14:creationId xmlns:p14="http://schemas.microsoft.com/office/powerpoint/2010/main" val="984223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Verdana" panose="020B0604030504040204" pitchFamily="34" charset="0"/>
                <a:ea typeface="+mn-ea"/>
                <a:cs typeface="+mn-cs"/>
              </a:rPr>
              <a:t>Braven Health is a NJ based health insurance company that offers Medicare Advantage plans.  It was created as a joint venture between Horizon BCBSNJ, Hackensack Meridian </a:t>
            </a:r>
            <a:r>
              <a:rPr lang="en-US" sz="1200" b="0" i="1" u="none" strike="noStrike" kern="1200" baseline="0" dirty="0">
                <a:solidFill>
                  <a:schemeClr val="tx1"/>
                </a:solidFill>
                <a:latin typeface="Verdana" panose="020B0604030504040204" pitchFamily="34" charset="0"/>
                <a:ea typeface="+mn-ea"/>
                <a:cs typeface="+mn-cs"/>
              </a:rPr>
              <a:t>Health </a:t>
            </a:r>
            <a:r>
              <a:rPr lang="en-US" sz="1200" b="0" i="0" u="none" strike="noStrike" kern="1200" baseline="0" dirty="0">
                <a:solidFill>
                  <a:schemeClr val="tx1"/>
                </a:solidFill>
                <a:latin typeface="Verdana" panose="020B0604030504040204" pitchFamily="34" charset="0"/>
                <a:ea typeface="+mn-ea"/>
                <a:cs typeface="+mn-cs"/>
              </a:rPr>
              <a:t>and </a:t>
            </a:r>
            <a:r>
              <a:rPr lang="en-US" sz="1200" b="0" i="0" u="none" strike="noStrike" kern="1200" baseline="0" dirty="0" err="1">
                <a:solidFill>
                  <a:schemeClr val="tx1"/>
                </a:solidFill>
                <a:latin typeface="Verdana" panose="020B0604030504040204" pitchFamily="34" charset="0"/>
                <a:ea typeface="+mn-ea"/>
                <a:cs typeface="+mn-cs"/>
              </a:rPr>
              <a:t>RWJBarnabas</a:t>
            </a:r>
            <a:r>
              <a:rPr lang="en-US" sz="1200" b="0" i="0" u="none" strike="noStrike" kern="1200" baseline="0" dirty="0">
                <a:solidFill>
                  <a:schemeClr val="tx1"/>
                </a:solidFill>
                <a:latin typeface="Verdana" panose="020B0604030504040204" pitchFamily="34" charset="0"/>
                <a:ea typeface="+mn-ea"/>
                <a:cs typeface="+mn-cs"/>
              </a:rPr>
              <a:t> Health who are 2 of NJ’s largest healthcare systems.  </a:t>
            </a:r>
          </a:p>
          <a:p>
            <a:endParaRPr lang="en-US" sz="1200" b="0" i="0" u="none" strike="noStrike" kern="1200" baseline="0" dirty="0">
              <a:solidFill>
                <a:schemeClr val="tx1"/>
              </a:solidFill>
              <a:latin typeface="Verdana" panose="020B0604030504040204" pitchFamily="34" charset="0"/>
              <a:ea typeface="+mn-ea"/>
              <a:cs typeface="+mn-cs"/>
            </a:endParaRPr>
          </a:p>
          <a:p>
            <a:r>
              <a:rPr lang="en-US" sz="1200" b="0" i="0" u="none" strike="noStrike" kern="1200" baseline="0" dirty="0">
                <a:solidFill>
                  <a:schemeClr val="tx1"/>
                </a:solidFill>
                <a:latin typeface="Verdana" panose="020B0604030504040204" pitchFamily="34" charset="0"/>
                <a:ea typeface="+mn-ea"/>
                <a:cs typeface="+mn-cs"/>
              </a:rPr>
              <a:t>Joined together we are able to provide more affordable Medicare Advantage policies, which are regulated by the Centers of Medicare and Medicaid services (also known as CMS), and can offer unique packaged benefits for employers to offer their retirees like you.   </a:t>
            </a:r>
          </a:p>
          <a:p>
            <a:endParaRPr lang="en-US" sz="1200" b="0" i="0" u="none" strike="noStrike" kern="1200" baseline="0" dirty="0">
              <a:solidFill>
                <a:schemeClr val="tx1"/>
              </a:solidFill>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88627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06475" y="3747238"/>
            <a:ext cx="8045450" cy="30607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Here you will see an example of your Braven Health member ID card.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r>
              <a:rPr lang="en-US" dirty="0"/>
              <a:t>This is going to be the only ID card you will</a:t>
            </a:r>
            <a:r>
              <a:rPr lang="en-US" baseline="0" dirty="0"/>
              <a:t> need to show you providers and pharmacies for all services.  This is very important in order for providers to bill their services correctly, so you don’t have any claim issues.  If they bill Traditional Medicare, they will deny your claim because your Traditional Medicare parts A &amp; B are now built into this Braven plan for you.  Braven will become your primary and only payer of claims.  Now at any point, if/when you are not longer enrolled in this Braven plan, your Traditional Medicare coverage will automatically become your primary coverage again.     You do not lose your Medicare coverage while in this plan… you just don’t need to use it because it’s all built into one simple plan for you.</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We are working closely with the Township and our Marsh McLennan partners to ensure you receive your ID cards prior to Jan 1</a:t>
            </a:r>
            <a:r>
              <a:rPr lang="en-US" sz="1200" baseline="30000" dirty="0"/>
              <a:t>st</a:t>
            </a:r>
            <a:r>
              <a:rPr lang="en-US" sz="1200" baseline="0" dirty="0"/>
              <a:t>, but you will also receive an acknowledgement letter and instructions on how to register on the Braven Health portal.  That portal allows you to do many things like access your ID card, view claims and so much more.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p:txBody>
      </p:sp>
      <p:sp>
        <p:nvSpPr>
          <p:cNvPr id="4" name="Slide Number Placeholder 3"/>
          <p:cNvSpPr>
            <a:spLocks noGrp="1"/>
          </p:cNvSpPr>
          <p:nvPr>
            <p:ph type="sldNum" sz="quarter" idx="10"/>
          </p:nvPr>
        </p:nvSpPr>
        <p:spPr/>
        <p:txBody>
          <a:bodyPr/>
          <a:lstStyle/>
          <a:p>
            <a:fld id="{15CBF1A9-307B-754D-AB3F-9DC820A2D7EC}" type="slidenum">
              <a:rPr lang="en-US" smtClean="0"/>
              <a:pPr/>
              <a:t>5</a:t>
            </a:fld>
            <a:endParaRPr lang="en-US" dirty="0"/>
          </a:p>
        </p:txBody>
      </p:sp>
    </p:spTree>
    <p:extLst>
      <p:ext uri="{BB962C8B-B14F-4D97-AF65-F5344CB8AC3E}">
        <p14:creationId xmlns:p14="http://schemas.microsoft.com/office/powerpoint/2010/main" val="184706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Be cautious not to confuse this plan with one you may see on a commercial or any websites. This isn’t anything like what your neighbor or friend might have out there on their own. This Braven MAPD policy includes many unique advantages specific to retirees and dependents of this group.</a:t>
            </a:r>
            <a:endParaRPr lang="en-US" baseline="0" dirty="0"/>
          </a:p>
          <a:p>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01846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Verdana" panose="020B0604030504040204" pitchFamily="34" charset="0"/>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CBF1A9-307B-754D-AB3F-9DC820A2D7EC}" type="slidenum">
              <a:rPr kumimoji="0" lang="en-US" sz="1200" b="0" i="0" u="none" strike="noStrike" kern="1200" cap="none" spc="0" normalizeH="0" baseline="0" noProof="0" smtClean="0">
                <a:ln>
                  <a:noFill/>
                </a:ln>
                <a:solidFill>
                  <a:prstClr val="black"/>
                </a:solidFill>
                <a:effectLst/>
                <a:uLnTx/>
                <a:uFillTx/>
                <a:latin typeface="Verdana" panose="020B060403050404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8122300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952500"/>
            <a:ext cx="4914900" cy="2763838"/>
          </a:xfrm>
        </p:spPr>
      </p:sp>
      <p:sp>
        <p:nvSpPr>
          <p:cNvPr id="3" name="Notes Placeholder 2"/>
          <p:cNvSpPr>
            <a:spLocks noGrp="1"/>
          </p:cNvSpPr>
          <p:nvPr>
            <p:ph type="body" idx="1"/>
          </p:nvPr>
        </p:nvSpPr>
        <p:spPr>
          <a:xfrm>
            <a:off x="1028700" y="3810000"/>
            <a:ext cx="8045450" cy="3060700"/>
          </a:xfrm>
        </p:spPr>
        <p:txBody>
          <a:bodyPr>
            <a:normAutofit/>
          </a:bodyPr>
          <a:lstStyle/>
          <a:p>
            <a:pPr>
              <a:spcAft>
                <a:spcPts val="933"/>
              </a:spcAft>
            </a:pPr>
            <a:endParaRPr lang="en-US" altLang="en-US" b="0" baseline="0" dirty="0"/>
          </a:p>
        </p:txBody>
      </p:sp>
      <p:sp>
        <p:nvSpPr>
          <p:cNvPr id="4" name="Slide Number Placeholder 3"/>
          <p:cNvSpPr>
            <a:spLocks noGrp="1"/>
          </p:cNvSpPr>
          <p:nvPr>
            <p:ph type="sldNum" sz="quarter" idx="10"/>
          </p:nvPr>
        </p:nvSpPr>
        <p:spPr/>
        <p:txBody>
          <a:bodyPr/>
          <a:lstStyle/>
          <a:p>
            <a:pPr>
              <a:defRPr/>
            </a:pPr>
            <a:fld id="{5F669CC3-28F7-417D-BEEC-F2838F043507}" type="slidenum">
              <a:rPr lang="en-US" smtClean="0"/>
              <a:pPr>
                <a:defRPr/>
              </a:pPr>
              <a:t>8</a:t>
            </a:fld>
            <a:endParaRPr lang="en-US" dirty="0"/>
          </a:p>
        </p:txBody>
      </p:sp>
    </p:spTree>
    <p:extLst>
      <p:ext uri="{BB962C8B-B14F-4D97-AF65-F5344CB8AC3E}">
        <p14:creationId xmlns:p14="http://schemas.microsoft.com/office/powerpoint/2010/main" val="93839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05100" y="952500"/>
            <a:ext cx="4902200" cy="2757488"/>
          </a:xfrm>
        </p:spPr>
      </p:sp>
      <p:sp>
        <p:nvSpPr>
          <p:cNvPr id="3" name="Notes Placeholder 2"/>
          <p:cNvSpPr>
            <a:spLocks noGrp="1"/>
          </p:cNvSpPr>
          <p:nvPr>
            <p:ph type="body" idx="1"/>
          </p:nvPr>
        </p:nvSpPr>
        <p:spPr>
          <a:xfrm>
            <a:off x="990600" y="3733800"/>
            <a:ext cx="8045450" cy="306070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5F669CC3-28F7-417D-BEEC-F2838F043507}" type="slidenum">
              <a:rPr lang="en-US" smtClean="0"/>
              <a:pPr>
                <a:defRPr/>
              </a:pPr>
              <a:t>9</a:t>
            </a:fld>
            <a:endParaRPr lang="en-US" dirty="0"/>
          </a:p>
        </p:txBody>
      </p:sp>
    </p:spTree>
    <p:extLst>
      <p:ext uri="{BB962C8B-B14F-4D97-AF65-F5344CB8AC3E}">
        <p14:creationId xmlns:p14="http://schemas.microsoft.com/office/powerpoint/2010/main" val="215201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9E948C6-B6C3-B342-AF87-20794BD797B1}"/>
              </a:ext>
            </a:extLst>
          </p:cNvPr>
          <p:cNvSpPr>
            <a:spLocks noGrp="1"/>
          </p:cNvSpPr>
          <p:nvPr>
            <p:ph type="sldNum" sz="quarter" idx="10"/>
          </p:nvPr>
        </p:nvSpPr>
        <p:spPr/>
        <p:txBody>
          <a:bodyPr/>
          <a:lstStyle/>
          <a:p>
            <a:pPr marL="51549">
              <a:spcBef>
                <a:spcPts val="106"/>
              </a:spcBef>
            </a:pPr>
            <a:fld id="{81D60167-4931-47E6-BA6A-407CBD079E47}" type="slidenum">
              <a:rPr lang="en-US" smtClean="0"/>
              <a:pPr marL="51549">
                <a:spcBef>
                  <a:spcPts val="106"/>
                </a:spcBef>
              </a:pPr>
              <a:t>‹#›</a:t>
            </a:fld>
            <a:endParaRPr lang="en-US" dirty="0"/>
          </a:p>
        </p:txBody>
      </p:sp>
      <p:sp>
        <p:nvSpPr>
          <p:cNvPr id="8" name="Title 7">
            <a:extLst>
              <a:ext uri="{FF2B5EF4-FFF2-40B4-BE49-F238E27FC236}">
                <a16:creationId xmlns:a16="http://schemas.microsoft.com/office/drawing/2014/main" id="{4B7923CA-E5A5-1543-983F-F12D2ADAD773}"/>
              </a:ext>
            </a:extLst>
          </p:cNvPr>
          <p:cNvSpPr>
            <a:spLocks noGrp="1"/>
          </p:cNvSpPr>
          <p:nvPr>
            <p:ph type="title"/>
          </p:nvPr>
        </p:nvSpPr>
        <p:spPr/>
        <p:txBody>
          <a:bodyPr/>
          <a:lstStyle>
            <a:lvl1pPr>
              <a:defRPr spc="-100" baseline="0"/>
            </a:lvl1pPr>
          </a:lstStyle>
          <a:p>
            <a:r>
              <a:rPr lang="en-US" dirty="0"/>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6_Title Only">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2" name="Title 1">
            <a:extLst>
              <a:ext uri="{FF2B5EF4-FFF2-40B4-BE49-F238E27FC236}">
                <a16:creationId xmlns:a16="http://schemas.microsoft.com/office/drawing/2014/main" id="{83963286-ED19-1B45-B69F-8D9D69EE3203}"/>
              </a:ext>
            </a:extLst>
          </p:cNvPr>
          <p:cNvSpPr>
            <a:spLocks noGrp="1"/>
          </p:cNvSpPr>
          <p:nvPr>
            <p:ph type="title" hasCustomPrompt="1"/>
          </p:nvPr>
        </p:nvSpPr>
        <p:spPr>
          <a:xfrm>
            <a:off x="3518988" y="2431357"/>
            <a:ext cx="3736704" cy="1187824"/>
          </a:xfrm>
        </p:spPr>
        <p:txBody>
          <a:bodyPr anchor="ctr"/>
          <a:lstStyle>
            <a:lvl1pPr marL="0" algn="l" defTabSz="914400" rtl="0" eaLnBrk="1" latinLnBrk="0" hangingPunct="1">
              <a:defRPr lang="en-US" sz="4000" b="1" i="0" kern="1200" spc="-100" baseline="0" dirty="0">
                <a:solidFill>
                  <a:schemeClr val="accent3"/>
                </a:solidFill>
                <a:latin typeface="Verdana" panose="020B0604030504040204" pitchFamily="34" charset="0"/>
                <a:ea typeface="+mn-ea"/>
                <a:cs typeface="+mn-cs"/>
              </a:defRPr>
            </a:lvl1pPr>
          </a:lstStyle>
          <a:p>
            <a:r>
              <a:rPr lang="en-US" dirty="0"/>
              <a:t>Click to edit </a:t>
            </a:r>
            <a:br>
              <a:rPr lang="en-US" dirty="0"/>
            </a:br>
            <a:r>
              <a:rPr lang="en-US" dirty="0"/>
              <a:t>Master title style</a:t>
            </a:r>
          </a:p>
        </p:txBody>
      </p:sp>
      <p:sp>
        <p:nvSpPr>
          <p:cNvPr id="9" name="object 3">
            <a:extLst>
              <a:ext uri="{FF2B5EF4-FFF2-40B4-BE49-F238E27FC236}">
                <a16:creationId xmlns:a16="http://schemas.microsoft.com/office/drawing/2014/main" id="{F472B917-DBEA-CF40-9585-B2B8D973BF75}"/>
              </a:ext>
            </a:extLst>
          </p:cNvPr>
          <p:cNvSpPr/>
          <p:nvPr userDrawn="1"/>
        </p:nvSpPr>
        <p:spPr>
          <a:xfrm>
            <a:off x="0" y="2431357"/>
            <a:ext cx="3069497" cy="1187824"/>
          </a:xfrm>
          <a:custGeom>
            <a:avLst/>
            <a:gdLst/>
            <a:ahLst/>
            <a:cxnLst/>
            <a:rect l="l" t="t" r="r" b="b"/>
            <a:pathLst>
              <a:path w="2282190" h="1346200">
                <a:moveTo>
                  <a:pt x="0" y="1346200"/>
                </a:moveTo>
                <a:lnTo>
                  <a:pt x="2281720" y="1346200"/>
                </a:lnTo>
                <a:lnTo>
                  <a:pt x="2281720" y="0"/>
                </a:lnTo>
                <a:lnTo>
                  <a:pt x="0" y="0"/>
                </a:lnTo>
                <a:lnTo>
                  <a:pt x="0" y="1346200"/>
                </a:lnTo>
                <a:close/>
              </a:path>
            </a:pathLst>
          </a:custGeom>
          <a:solidFill>
            <a:schemeClr val="accent1"/>
          </a:solidFill>
        </p:spPr>
        <p:txBody>
          <a:bodyPr wrap="square" lIns="0" tIns="0" rIns="0" bIns="0" rtlCol="0"/>
          <a:lstStyle/>
          <a:p>
            <a:endParaRPr sz="1588" b="0" i="0" dirty="0">
              <a:latin typeface="Verdana" panose="020B0604030504040204" pitchFamily="34" charset="0"/>
            </a:endParaRPr>
          </a:p>
        </p:txBody>
      </p:sp>
      <p:sp>
        <p:nvSpPr>
          <p:cNvPr id="10" name="object 4">
            <a:extLst>
              <a:ext uri="{FF2B5EF4-FFF2-40B4-BE49-F238E27FC236}">
                <a16:creationId xmlns:a16="http://schemas.microsoft.com/office/drawing/2014/main" id="{87DD26CA-AC46-CE40-85B2-71246D3D5A4E}"/>
              </a:ext>
            </a:extLst>
          </p:cNvPr>
          <p:cNvSpPr/>
          <p:nvPr userDrawn="1"/>
        </p:nvSpPr>
        <p:spPr>
          <a:xfrm>
            <a:off x="7810499" y="3025269"/>
            <a:ext cx="2941073" cy="3816350"/>
          </a:xfrm>
          <a:custGeom>
            <a:avLst/>
            <a:gdLst>
              <a:gd name="connsiteX0" fmla="*/ 3333216 w 3333216"/>
              <a:gd name="connsiteY0" fmla="*/ 4325197 h 4325197"/>
              <a:gd name="connsiteX1" fmla="*/ 3333216 w 3333216"/>
              <a:gd name="connsiteY1" fmla="*/ 1400378 h 4325197"/>
              <a:gd name="connsiteX2" fmla="*/ 3332405 w 3333216"/>
              <a:gd name="connsiteY2" fmla="*/ 1352197 h 4325197"/>
              <a:gd name="connsiteX3" fmla="*/ 3329989 w 3333216"/>
              <a:gd name="connsiteY3" fmla="*/ 1304427 h 4325197"/>
              <a:gd name="connsiteX4" fmla="*/ 3325993 w 3333216"/>
              <a:gd name="connsiteY4" fmla="*/ 1257093 h 4325197"/>
              <a:gd name="connsiteX5" fmla="*/ 3320444 w 3333216"/>
              <a:gd name="connsiteY5" fmla="*/ 1210222 h 4325197"/>
              <a:gd name="connsiteX6" fmla="*/ 3313368 w 3333216"/>
              <a:gd name="connsiteY6" fmla="*/ 1163839 h 4325197"/>
              <a:gd name="connsiteX7" fmla="*/ 3304791 w 3333216"/>
              <a:gd name="connsiteY7" fmla="*/ 1117971 h 4325197"/>
              <a:gd name="connsiteX8" fmla="*/ 3294739 w 3333216"/>
              <a:gd name="connsiteY8" fmla="*/ 1072643 h 4325197"/>
              <a:gd name="connsiteX9" fmla="*/ 3283237 w 3333216"/>
              <a:gd name="connsiteY9" fmla="*/ 1027882 h 4325197"/>
              <a:gd name="connsiteX10" fmla="*/ 3270312 w 3333216"/>
              <a:gd name="connsiteY10" fmla="*/ 983713 h 4325197"/>
              <a:gd name="connsiteX11" fmla="*/ 3255990 w 3333216"/>
              <a:gd name="connsiteY11" fmla="*/ 940163 h 4325197"/>
              <a:gd name="connsiteX12" fmla="*/ 3240296 w 3333216"/>
              <a:gd name="connsiteY12" fmla="*/ 897257 h 4325197"/>
              <a:gd name="connsiteX13" fmla="*/ 3223256 w 3333216"/>
              <a:gd name="connsiteY13" fmla="*/ 855021 h 4325197"/>
              <a:gd name="connsiteX14" fmla="*/ 3204898 w 3333216"/>
              <a:gd name="connsiteY14" fmla="*/ 813481 h 4325197"/>
              <a:gd name="connsiteX15" fmla="*/ 3185245 w 3333216"/>
              <a:gd name="connsiteY15" fmla="*/ 772663 h 4325197"/>
              <a:gd name="connsiteX16" fmla="*/ 3164325 w 3333216"/>
              <a:gd name="connsiteY16" fmla="*/ 732594 h 4325197"/>
              <a:gd name="connsiteX17" fmla="*/ 3142164 w 3333216"/>
              <a:gd name="connsiteY17" fmla="*/ 693299 h 4325197"/>
              <a:gd name="connsiteX18" fmla="*/ 3118787 w 3333216"/>
              <a:gd name="connsiteY18" fmla="*/ 654804 h 4325197"/>
              <a:gd name="connsiteX19" fmla="*/ 3094220 w 3333216"/>
              <a:gd name="connsiteY19" fmla="*/ 617135 h 4325197"/>
              <a:gd name="connsiteX20" fmla="*/ 3068490 w 3333216"/>
              <a:gd name="connsiteY20" fmla="*/ 580318 h 4325197"/>
              <a:gd name="connsiteX21" fmla="*/ 3041622 w 3333216"/>
              <a:gd name="connsiteY21" fmla="*/ 544379 h 4325197"/>
              <a:gd name="connsiteX22" fmla="*/ 3013642 w 3333216"/>
              <a:gd name="connsiteY22" fmla="*/ 509345 h 4325197"/>
              <a:gd name="connsiteX23" fmla="*/ 2984576 w 3333216"/>
              <a:gd name="connsiteY23" fmla="*/ 475240 h 4325197"/>
              <a:gd name="connsiteX24" fmla="*/ 2954451 w 3333216"/>
              <a:gd name="connsiteY24" fmla="*/ 442091 h 4325197"/>
              <a:gd name="connsiteX25" fmla="*/ 2923292 w 3333216"/>
              <a:gd name="connsiteY25" fmla="*/ 409924 h 4325197"/>
              <a:gd name="connsiteX26" fmla="*/ 2891125 w 3333216"/>
              <a:gd name="connsiteY26" fmla="*/ 378765 h 4325197"/>
              <a:gd name="connsiteX27" fmla="*/ 2857976 w 3333216"/>
              <a:gd name="connsiteY27" fmla="*/ 348639 h 4325197"/>
              <a:gd name="connsiteX28" fmla="*/ 2823871 w 3333216"/>
              <a:gd name="connsiteY28" fmla="*/ 319574 h 4325197"/>
              <a:gd name="connsiteX29" fmla="*/ 2788836 w 3333216"/>
              <a:gd name="connsiteY29" fmla="*/ 291594 h 4325197"/>
              <a:gd name="connsiteX30" fmla="*/ 2752897 w 3333216"/>
              <a:gd name="connsiteY30" fmla="*/ 264726 h 4325197"/>
              <a:gd name="connsiteX31" fmla="*/ 2716080 w 3333216"/>
              <a:gd name="connsiteY31" fmla="*/ 238995 h 4325197"/>
              <a:gd name="connsiteX32" fmla="*/ 2678412 w 3333216"/>
              <a:gd name="connsiteY32" fmla="*/ 214429 h 4325197"/>
              <a:gd name="connsiteX33" fmla="*/ 2639917 w 3333216"/>
              <a:gd name="connsiteY33" fmla="*/ 191052 h 4325197"/>
              <a:gd name="connsiteX34" fmla="*/ 2600621 w 3333216"/>
              <a:gd name="connsiteY34" fmla="*/ 168890 h 4325197"/>
              <a:gd name="connsiteX35" fmla="*/ 2560552 w 3333216"/>
              <a:gd name="connsiteY35" fmla="*/ 147970 h 4325197"/>
              <a:gd name="connsiteX36" fmla="*/ 2519735 w 3333216"/>
              <a:gd name="connsiteY36" fmla="*/ 128318 h 4325197"/>
              <a:gd name="connsiteX37" fmla="*/ 2478195 w 3333216"/>
              <a:gd name="connsiteY37" fmla="*/ 109959 h 4325197"/>
              <a:gd name="connsiteX38" fmla="*/ 2435959 w 3333216"/>
              <a:gd name="connsiteY38" fmla="*/ 92920 h 4325197"/>
              <a:gd name="connsiteX39" fmla="*/ 2393053 w 3333216"/>
              <a:gd name="connsiteY39" fmla="*/ 77226 h 4325197"/>
              <a:gd name="connsiteX40" fmla="*/ 2349502 w 3333216"/>
              <a:gd name="connsiteY40" fmla="*/ 62904 h 4325197"/>
              <a:gd name="connsiteX41" fmla="*/ 2305333 w 3333216"/>
              <a:gd name="connsiteY41" fmla="*/ 49978 h 4325197"/>
              <a:gd name="connsiteX42" fmla="*/ 2260572 w 3333216"/>
              <a:gd name="connsiteY42" fmla="*/ 38477 h 4325197"/>
              <a:gd name="connsiteX43" fmla="*/ 2215244 w 3333216"/>
              <a:gd name="connsiteY43" fmla="*/ 28424 h 4325197"/>
              <a:gd name="connsiteX44" fmla="*/ 2169376 w 3333216"/>
              <a:gd name="connsiteY44" fmla="*/ 19847 h 4325197"/>
              <a:gd name="connsiteX45" fmla="*/ 2122994 w 3333216"/>
              <a:gd name="connsiteY45" fmla="*/ 12771 h 4325197"/>
              <a:gd name="connsiteX46" fmla="*/ 2076123 w 3333216"/>
              <a:gd name="connsiteY46" fmla="*/ 7223 h 4325197"/>
              <a:gd name="connsiteX47" fmla="*/ 2028789 w 3333216"/>
              <a:gd name="connsiteY47" fmla="*/ 3227 h 4325197"/>
              <a:gd name="connsiteX48" fmla="*/ 1981019 w 3333216"/>
              <a:gd name="connsiteY48" fmla="*/ 811 h 4325197"/>
              <a:gd name="connsiteX49" fmla="*/ 1932838 w 3333216"/>
              <a:gd name="connsiteY49" fmla="*/ 0 h 4325197"/>
              <a:gd name="connsiteX50" fmla="*/ 0 w 3333216"/>
              <a:gd name="connsiteY50" fmla="*/ 0 h 432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33216" h="4325197">
                <a:moveTo>
                  <a:pt x="3333216" y="4325197"/>
                </a:moveTo>
                <a:lnTo>
                  <a:pt x="3333216" y="1400378"/>
                </a:lnTo>
                <a:cubicBezTo>
                  <a:pt x="3332946" y="1384318"/>
                  <a:pt x="3332675" y="1368257"/>
                  <a:pt x="3332405" y="1352197"/>
                </a:cubicBezTo>
                <a:lnTo>
                  <a:pt x="3329989" y="1304427"/>
                </a:lnTo>
                <a:lnTo>
                  <a:pt x="3325993" y="1257093"/>
                </a:lnTo>
                <a:lnTo>
                  <a:pt x="3320444" y="1210222"/>
                </a:lnTo>
                <a:lnTo>
                  <a:pt x="3313368" y="1163839"/>
                </a:lnTo>
                <a:lnTo>
                  <a:pt x="3304791" y="1117971"/>
                </a:lnTo>
                <a:lnTo>
                  <a:pt x="3294739" y="1072643"/>
                </a:lnTo>
                <a:lnTo>
                  <a:pt x="3283237" y="1027882"/>
                </a:lnTo>
                <a:lnTo>
                  <a:pt x="3270312" y="983713"/>
                </a:lnTo>
                <a:lnTo>
                  <a:pt x="3255990" y="940163"/>
                </a:lnTo>
                <a:lnTo>
                  <a:pt x="3240296" y="897257"/>
                </a:lnTo>
                <a:lnTo>
                  <a:pt x="3223256" y="855021"/>
                </a:lnTo>
                <a:lnTo>
                  <a:pt x="3204898" y="813481"/>
                </a:lnTo>
                <a:lnTo>
                  <a:pt x="3185245" y="772663"/>
                </a:lnTo>
                <a:lnTo>
                  <a:pt x="3164325" y="732594"/>
                </a:lnTo>
                <a:lnTo>
                  <a:pt x="3142164" y="693299"/>
                </a:lnTo>
                <a:lnTo>
                  <a:pt x="3118787" y="654804"/>
                </a:lnTo>
                <a:lnTo>
                  <a:pt x="3094220" y="617135"/>
                </a:lnTo>
                <a:lnTo>
                  <a:pt x="3068490" y="580318"/>
                </a:lnTo>
                <a:lnTo>
                  <a:pt x="3041622" y="544379"/>
                </a:lnTo>
                <a:lnTo>
                  <a:pt x="3013642" y="509345"/>
                </a:lnTo>
                <a:lnTo>
                  <a:pt x="2984576" y="475240"/>
                </a:lnTo>
                <a:lnTo>
                  <a:pt x="2954451" y="442091"/>
                </a:lnTo>
                <a:lnTo>
                  <a:pt x="2923292" y="409924"/>
                </a:lnTo>
                <a:lnTo>
                  <a:pt x="2891125" y="378765"/>
                </a:lnTo>
                <a:lnTo>
                  <a:pt x="2857976" y="348639"/>
                </a:lnTo>
                <a:lnTo>
                  <a:pt x="2823871" y="319574"/>
                </a:lnTo>
                <a:lnTo>
                  <a:pt x="2788836" y="291594"/>
                </a:lnTo>
                <a:lnTo>
                  <a:pt x="2752897" y="264726"/>
                </a:lnTo>
                <a:lnTo>
                  <a:pt x="2716080" y="238995"/>
                </a:lnTo>
                <a:lnTo>
                  <a:pt x="2678412" y="214429"/>
                </a:lnTo>
                <a:lnTo>
                  <a:pt x="2639917" y="191052"/>
                </a:lnTo>
                <a:lnTo>
                  <a:pt x="2600621" y="168890"/>
                </a:lnTo>
                <a:lnTo>
                  <a:pt x="2560552" y="147970"/>
                </a:lnTo>
                <a:lnTo>
                  <a:pt x="2519735" y="128318"/>
                </a:lnTo>
                <a:lnTo>
                  <a:pt x="2478195" y="109959"/>
                </a:lnTo>
                <a:lnTo>
                  <a:pt x="2435959" y="92920"/>
                </a:lnTo>
                <a:lnTo>
                  <a:pt x="2393053" y="77226"/>
                </a:lnTo>
                <a:lnTo>
                  <a:pt x="2349502" y="62904"/>
                </a:lnTo>
                <a:lnTo>
                  <a:pt x="2305333" y="49978"/>
                </a:lnTo>
                <a:lnTo>
                  <a:pt x="2260572" y="38477"/>
                </a:lnTo>
                <a:lnTo>
                  <a:pt x="2215244" y="28424"/>
                </a:lnTo>
                <a:lnTo>
                  <a:pt x="2169376" y="19847"/>
                </a:lnTo>
                <a:lnTo>
                  <a:pt x="2122994" y="12771"/>
                </a:lnTo>
                <a:lnTo>
                  <a:pt x="2076123" y="7223"/>
                </a:lnTo>
                <a:lnTo>
                  <a:pt x="2028789" y="3227"/>
                </a:lnTo>
                <a:lnTo>
                  <a:pt x="1981019" y="811"/>
                </a:lnTo>
                <a:lnTo>
                  <a:pt x="1932838" y="0"/>
                </a:lnTo>
                <a:lnTo>
                  <a:pt x="0" y="0"/>
                </a:lnTo>
              </a:path>
            </a:pathLst>
          </a:custGeom>
          <a:ln w="1346200">
            <a:solidFill>
              <a:schemeClr val="accent1"/>
            </a:solidFill>
          </a:ln>
        </p:spPr>
        <p:txBody>
          <a:bodyPr wrap="square" lIns="0" tIns="0" rIns="0" bIns="0" rtlCol="0"/>
          <a:lstStyle/>
          <a:p>
            <a:endParaRPr sz="1588" b="0" i="0" dirty="0">
              <a:latin typeface="Verdana" panose="020B0604030504040204" pitchFamily="34" charset="0"/>
            </a:endParaRPr>
          </a:p>
        </p:txBody>
      </p:sp>
      <p:sp>
        <p:nvSpPr>
          <p:cNvPr id="8" name="Rectangle 7"/>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13" name="Picture 12">
            <a:extLst>
              <a:ext uri="{FF2B5EF4-FFF2-40B4-BE49-F238E27FC236}">
                <a16:creationId xmlns:a16="http://schemas.microsoft.com/office/drawing/2014/main" id="{CB98F735-1B5F-F340-945A-3D240A810D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419" y="6143235"/>
            <a:ext cx="1667806" cy="675152"/>
          </a:xfrm>
          <a:prstGeom prst="rect">
            <a:avLst/>
          </a:prstGeom>
        </p:spPr>
      </p:pic>
    </p:spTree>
    <p:extLst>
      <p:ext uri="{BB962C8B-B14F-4D97-AF65-F5344CB8AC3E}">
        <p14:creationId xmlns:p14="http://schemas.microsoft.com/office/powerpoint/2010/main" val="4057079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8_Title Only">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6" name="Title 1">
            <a:extLst>
              <a:ext uri="{FF2B5EF4-FFF2-40B4-BE49-F238E27FC236}">
                <a16:creationId xmlns:a16="http://schemas.microsoft.com/office/drawing/2014/main" id="{63E257A5-B321-A34D-97DC-E7CE702550DF}"/>
              </a:ext>
            </a:extLst>
          </p:cNvPr>
          <p:cNvSpPr>
            <a:spLocks noGrp="1"/>
          </p:cNvSpPr>
          <p:nvPr>
            <p:ph type="title" hasCustomPrompt="1"/>
          </p:nvPr>
        </p:nvSpPr>
        <p:spPr>
          <a:xfrm>
            <a:off x="4804510" y="2724150"/>
            <a:ext cx="2996836" cy="1280160"/>
          </a:xfrm>
        </p:spPr>
        <p:txBody>
          <a:bodyPr anchor="ctr"/>
          <a:lstStyle>
            <a:lvl1pPr marL="0" algn="ctr" defTabSz="914400" rtl="0" eaLnBrk="1" latinLnBrk="0" hangingPunct="1">
              <a:defRPr lang="en-US" sz="3200" b="1" i="0" kern="1200" spc="-100" baseline="0" dirty="0">
                <a:solidFill>
                  <a:schemeClr val="bg1"/>
                </a:solidFill>
                <a:latin typeface="Verdana" panose="020B0604030504040204" pitchFamily="34" charset="0"/>
                <a:ea typeface="+mn-ea"/>
                <a:cs typeface="+mn-cs"/>
              </a:defRPr>
            </a:lvl1pPr>
          </a:lstStyle>
          <a:p>
            <a:r>
              <a:rPr lang="en-US" dirty="0"/>
              <a:t>Click to edit </a:t>
            </a:r>
            <a:br>
              <a:rPr lang="en-US" dirty="0"/>
            </a:br>
            <a:r>
              <a:rPr lang="en-US" dirty="0"/>
              <a:t>Master title style</a:t>
            </a:r>
          </a:p>
        </p:txBody>
      </p:sp>
      <p:sp>
        <p:nvSpPr>
          <p:cNvPr id="9" name="object 3">
            <a:extLst>
              <a:ext uri="{FF2B5EF4-FFF2-40B4-BE49-F238E27FC236}">
                <a16:creationId xmlns:a16="http://schemas.microsoft.com/office/drawing/2014/main" id="{441EA950-A545-5D47-92F9-7920A57E5980}"/>
              </a:ext>
            </a:extLst>
          </p:cNvPr>
          <p:cNvSpPr/>
          <p:nvPr userDrawn="1"/>
        </p:nvSpPr>
        <p:spPr>
          <a:xfrm>
            <a:off x="8415845" y="2724150"/>
            <a:ext cx="3739045" cy="1280160"/>
          </a:xfrm>
          <a:custGeom>
            <a:avLst/>
            <a:gdLst/>
            <a:ahLst/>
            <a:cxnLst/>
            <a:rect l="l" t="t" r="r" b="b"/>
            <a:pathLst>
              <a:path w="2038350" h="1346200">
                <a:moveTo>
                  <a:pt x="0" y="1346200"/>
                </a:moveTo>
                <a:lnTo>
                  <a:pt x="2038045" y="1346200"/>
                </a:lnTo>
                <a:lnTo>
                  <a:pt x="2038045" y="0"/>
                </a:lnTo>
                <a:lnTo>
                  <a:pt x="0" y="0"/>
                </a:lnTo>
                <a:lnTo>
                  <a:pt x="0" y="1346200"/>
                </a:lnTo>
                <a:close/>
              </a:path>
            </a:pathLst>
          </a:custGeom>
          <a:solidFill>
            <a:srgbClr val="000A63"/>
          </a:solidFill>
        </p:spPr>
        <p:txBody>
          <a:bodyPr wrap="square" lIns="0" tIns="0" rIns="0" bIns="0" rtlCol="0"/>
          <a:lstStyle/>
          <a:p>
            <a:endParaRPr sz="1588" b="0" i="0" dirty="0">
              <a:latin typeface="Verdana" panose="020B0604030504040204" pitchFamily="34" charset="0"/>
            </a:endParaRPr>
          </a:p>
        </p:txBody>
      </p:sp>
      <p:pic>
        <p:nvPicPr>
          <p:cNvPr id="20" name="Picture 19">
            <a:extLst>
              <a:ext uri="{FF2B5EF4-FFF2-40B4-BE49-F238E27FC236}">
                <a16:creationId xmlns:a16="http://schemas.microsoft.com/office/drawing/2014/main" id="{72E3136A-21BA-344E-BAD6-3EFC5A4588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534" y="-19050"/>
            <a:ext cx="3594100" cy="4025900"/>
          </a:xfrm>
          <a:prstGeom prst="rect">
            <a:avLst/>
          </a:prstGeom>
        </p:spPr>
      </p:pic>
      <p:sp>
        <p:nvSpPr>
          <p:cNvPr id="8" name="Rectangle 7"/>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11" name="Picture 10">
            <a:extLst>
              <a:ext uri="{FF2B5EF4-FFF2-40B4-BE49-F238E27FC236}">
                <a16:creationId xmlns:a16="http://schemas.microsoft.com/office/drawing/2014/main" id="{7C75C553-1408-4448-87AE-7B7B85D103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702" y="6166239"/>
            <a:ext cx="1610393" cy="652148"/>
          </a:xfrm>
          <a:prstGeom prst="rect">
            <a:avLst/>
          </a:prstGeom>
        </p:spPr>
      </p:pic>
    </p:spTree>
    <p:extLst>
      <p:ext uri="{BB962C8B-B14F-4D97-AF65-F5344CB8AC3E}">
        <p14:creationId xmlns:p14="http://schemas.microsoft.com/office/powerpoint/2010/main" val="64503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9_Title Only">
    <p:bg>
      <p:bgPr>
        <a:solidFill>
          <a:schemeClr val="accent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6" name="Title 1">
            <a:extLst>
              <a:ext uri="{FF2B5EF4-FFF2-40B4-BE49-F238E27FC236}">
                <a16:creationId xmlns:a16="http://schemas.microsoft.com/office/drawing/2014/main" id="{63E257A5-B321-A34D-97DC-E7CE702550DF}"/>
              </a:ext>
            </a:extLst>
          </p:cNvPr>
          <p:cNvSpPr>
            <a:spLocks noGrp="1"/>
          </p:cNvSpPr>
          <p:nvPr>
            <p:ph type="title" hasCustomPrompt="1"/>
          </p:nvPr>
        </p:nvSpPr>
        <p:spPr>
          <a:xfrm>
            <a:off x="4804034" y="2743200"/>
            <a:ext cx="2996836" cy="1280160"/>
          </a:xfrm>
        </p:spPr>
        <p:txBody>
          <a:bodyPr anchor="ctr"/>
          <a:lstStyle>
            <a:lvl1pPr marL="0" algn="ctr" defTabSz="914400" rtl="0" eaLnBrk="1" latinLnBrk="0" hangingPunct="1">
              <a:defRPr lang="en-US" sz="3200" b="1" i="0" kern="1200" spc="-100" baseline="0" dirty="0">
                <a:solidFill>
                  <a:schemeClr val="bg1"/>
                </a:solidFill>
                <a:latin typeface="Verdana" panose="020B0604030504040204" pitchFamily="34" charset="0"/>
                <a:ea typeface="+mn-ea"/>
                <a:cs typeface="+mn-cs"/>
              </a:defRPr>
            </a:lvl1pPr>
          </a:lstStyle>
          <a:p>
            <a:r>
              <a:rPr lang="en-US" dirty="0"/>
              <a:t>Click to edit </a:t>
            </a:r>
            <a:br>
              <a:rPr lang="en-US" dirty="0"/>
            </a:br>
            <a:r>
              <a:rPr lang="en-US" dirty="0"/>
              <a:t>Master title style</a:t>
            </a:r>
          </a:p>
        </p:txBody>
      </p:sp>
      <p:sp>
        <p:nvSpPr>
          <p:cNvPr id="13" name="object 3">
            <a:extLst>
              <a:ext uri="{FF2B5EF4-FFF2-40B4-BE49-F238E27FC236}">
                <a16:creationId xmlns:a16="http://schemas.microsoft.com/office/drawing/2014/main" id="{BA9818EA-BF71-2343-B982-9C88755A29C0}"/>
              </a:ext>
            </a:extLst>
          </p:cNvPr>
          <p:cNvSpPr/>
          <p:nvPr userDrawn="1"/>
        </p:nvSpPr>
        <p:spPr>
          <a:xfrm>
            <a:off x="8415845" y="2743200"/>
            <a:ext cx="3739045" cy="1280160"/>
          </a:xfrm>
          <a:custGeom>
            <a:avLst/>
            <a:gdLst/>
            <a:ahLst/>
            <a:cxnLst/>
            <a:rect l="l" t="t" r="r" b="b"/>
            <a:pathLst>
              <a:path w="2038350" h="1346200">
                <a:moveTo>
                  <a:pt x="0" y="1346200"/>
                </a:moveTo>
                <a:lnTo>
                  <a:pt x="2038045" y="1346200"/>
                </a:lnTo>
                <a:lnTo>
                  <a:pt x="2038045" y="0"/>
                </a:lnTo>
                <a:lnTo>
                  <a:pt x="0" y="0"/>
                </a:lnTo>
                <a:lnTo>
                  <a:pt x="0" y="1346200"/>
                </a:lnTo>
                <a:close/>
              </a:path>
            </a:pathLst>
          </a:custGeom>
          <a:solidFill>
            <a:srgbClr val="000A63"/>
          </a:solidFill>
        </p:spPr>
        <p:txBody>
          <a:bodyPr wrap="square" lIns="0" tIns="0" rIns="0" bIns="0" rtlCol="0"/>
          <a:lstStyle/>
          <a:p>
            <a:endParaRPr sz="1588" b="0" i="0" dirty="0">
              <a:latin typeface="Verdana" panose="020B0604030504040204" pitchFamily="34" charset="0"/>
            </a:endParaRPr>
          </a:p>
        </p:txBody>
      </p:sp>
      <p:pic>
        <p:nvPicPr>
          <p:cNvPr id="16" name="Picture 15">
            <a:extLst>
              <a:ext uri="{FF2B5EF4-FFF2-40B4-BE49-F238E27FC236}">
                <a16:creationId xmlns:a16="http://schemas.microsoft.com/office/drawing/2014/main" id="{1ACE9603-3043-314D-987D-2198276090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33534" y="0"/>
            <a:ext cx="3594100" cy="4025900"/>
          </a:xfrm>
          <a:prstGeom prst="rect">
            <a:avLst/>
          </a:prstGeom>
        </p:spPr>
      </p:pic>
      <p:sp>
        <p:nvSpPr>
          <p:cNvPr id="8" name="Rectangle 7"/>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10" name="Picture 9">
            <a:extLst>
              <a:ext uri="{FF2B5EF4-FFF2-40B4-BE49-F238E27FC236}">
                <a16:creationId xmlns:a16="http://schemas.microsoft.com/office/drawing/2014/main" id="{7C75C553-1408-4448-87AE-7B7B85D1034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6702" y="6166239"/>
            <a:ext cx="1610393" cy="652148"/>
          </a:xfrm>
          <a:prstGeom prst="rect">
            <a:avLst/>
          </a:prstGeom>
        </p:spPr>
      </p:pic>
    </p:spTree>
    <p:extLst>
      <p:ext uri="{BB962C8B-B14F-4D97-AF65-F5344CB8AC3E}">
        <p14:creationId xmlns:p14="http://schemas.microsoft.com/office/powerpoint/2010/main" val="1089196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ectangle 5"/>
          <p:cNvSpPr>
            <a:spLocks noGrp="1" noChangeArrowheads="1"/>
          </p:cNvSpPr>
          <p:nvPr>
            <p:ph type="sldNum" sz="quarter" idx="4"/>
          </p:nvPr>
        </p:nvSpPr>
        <p:spPr bwMode="auto">
          <a:xfrm>
            <a:off x="11364221" y="6408269"/>
            <a:ext cx="660400" cy="1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eaLnBrk="0" hangingPunct="0">
              <a:defRPr sz="1200" b="1">
                <a:solidFill>
                  <a:schemeClr val="tx1"/>
                </a:solidFill>
                <a:latin typeface="Arial" pitchFamily="34" charset="0"/>
              </a:defRPr>
            </a:lvl1pPr>
          </a:lstStyle>
          <a:p>
            <a:pPr>
              <a:defRPr/>
            </a:pPr>
            <a:fld id="{A570923E-3613-435B-8A83-8BEE278F10A2}" type="slidenum">
              <a:rPr lang="en-US" smtClean="0"/>
              <a:pPr>
                <a:defRPr/>
              </a:pPr>
              <a:t>‹#›</a:t>
            </a:fld>
            <a:endParaRPr lang="en-US" dirty="0"/>
          </a:p>
        </p:txBody>
      </p:sp>
      <p:sp>
        <p:nvSpPr>
          <p:cNvPr id="10" name="Content Placeholder 2"/>
          <p:cNvSpPr>
            <a:spLocks noGrp="1"/>
          </p:cNvSpPr>
          <p:nvPr>
            <p:ph sz="half" idx="1" hasCustomPrompt="1"/>
          </p:nvPr>
        </p:nvSpPr>
        <p:spPr>
          <a:xfrm>
            <a:off x="360134" y="1325881"/>
            <a:ext cx="11477244" cy="4852671"/>
          </a:xfrm>
          <a:prstGeom prst="rect">
            <a:avLst/>
          </a:prstGeom>
        </p:spPr>
        <p:txBody>
          <a:bodyPr lIns="0" tIns="0" rIns="0" bIns="0"/>
          <a:lstStyle>
            <a:lvl1pPr marL="228594" indent="-228594">
              <a:spcBef>
                <a:spcPts val="1600"/>
              </a:spcBef>
              <a:spcAft>
                <a:spcPts val="800"/>
              </a:spcAft>
              <a:buFont typeface="Wingdings" panose="05000000000000000000" pitchFamily="2" charset="2"/>
              <a:buChar char="§"/>
              <a:defRPr sz="1867" b="1" baseline="0">
                <a:latin typeface="Arial" panose="020B0604020202020204" pitchFamily="34" charset="0"/>
                <a:cs typeface="Arial" panose="020B0604020202020204" pitchFamily="34" charset="0"/>
              </a:defRPr>
            </a:lvl1pPr>
            <a:lvl2pPr marL="533387" indent="-228594">
              <a:lnSpc>
                <a:spcPct val="100000"/>
              </a:lnSpc>
              <a:spcBef>
                <a:spcPts val="0"/>
              </a:spcBef>
              <a:spcAft>
                <a:spcPts val="400"/>
              </a:spcAft>
              <a:defRPr sz="1600">
                <a:latin typeface="Arial" panose="020B0604020202020204" pitchFamily="34" charset="0"/>
                <a:cs typeface="Arial" panose="020B0604020202020204" pitchFamily="34" charset="0"/>
              </a:defRPr>
            </a:lvl2pPr>
            <a:lvl3pPr marL="844530" indent="-234945">
              <a:buFont typeface="Courier New" panose="02070309020205020404" pitchFamily="49" charset="0"/>
              <a:buChar char="o"/>
              <a:defRPr sz="1467">
                <a:latin typeface="Arial" panose="020B0604020202020204" pitchFamily="34" charset="0"/>
                <a:cs typeface="Arial" panose="020B0604020202020204" pitchFamily="34" charset="0"/>
              </a:defRPr>
            </a:lvl3pPr>
            <a:lvl4pPr>
              <a:defRPr sz="1333">
                <a:latin typeface="+mn-lt"/>
              </a:defRPr>
            </a:lvl4pPr>
            <a:lvl5pPr>
              <a:defRPr sz="1333">
                <a:latin typeface="+mn-lt"/>
              </a:defRPr>
            </a:lvl5pPr>
            <a:lvl6pPr>
              <a:defRPr sz="2000"/>
            </a:lvl6pPr>
            <a:lvl7pPr>
              <a:defRPr sz="2000"/>
            </a:lvl7pPr>
            <a:lvl8pPr>
              <a:defRPr sz="2000"/>
            </a:lvl8pPr>
            <a:lvl9pPr>
              <a:defRPr sz="2000"/>
            </a:lvl9pPr>
          </a:lstStyle>
          <a:p>
            <a:pPr lvl="0"/>
            <a:r>
              <a:rPr lang="en-US" dirty="0"/>
              <a:t>First Level</a:t>
            </a:r>
          </a:p>
          <a:p>
            <a:pPr lvl="1"/>
            <a:r>
              <a:rPr lang="en-US" dirty="0"/>
              <a:t>Second Level</a:t>
            </a:r>
          </a:p>
          <a:p>
            <a:pPr lvl="2"/>
            <a:endParaRPr lang="en-US" dirty="0"/>
          </a:p>
          <a:p>
            <a:pPr lvl="2"/>
            <a:endParaRPr lang="en-US" dirty="0"/>
          </a:p>
        </p:txBody>
      </p:sp>
      <p:sp>
        <p:nvSpPr>
          <p:cNvPr id="11" name="Title 1"/>
          <p:cNvSpPr>
            <a:spLocks noGrp="1"/>
          </p:cNvSpPr>
          <p:nvPr>
            <p:ph type="title"/>
          </p:nvPr>
        </p:nvSpPr>
        <p:spPr>
          <a:xfrm>
            <a:off x="354623" y="651392"/>
            <a:ext cx="11482755" cy="411291"/>
          </a:xfrm>
          <a:prstGeom prst="rect">
            <a:avLst/>
          </a:prstGeom>
        </p:spPr>
        <p:txBody>
          <a:bodyPr lIns="0" tIns="0" rIns="0" bIns="0" anchor="t" anchorCtr="0"/>
          <a:lstStyle>
            <a:lvl1pPr>
              <a:defRPr>
                <a:latin typeface="Arial" panose="020B0604020202020204" pitchFamily="34" charset="0"/>
                <a:cs typeface="Arial" panose="020B0604020202020204" pitchFamily="34" charset="0"/>
              </a:defRPr>
            </a:lvl1pPr>
          </a:lstStyle>
          <a:p>
            <a:r>
              <a:rPr lang="en-US" dirty="0"/>
              <a:t>Click to edit Master title style</a:t>
            </a:r>
          </a:p>
        </p:txBody>
      </p:sp>
    </p:spTree>
    <p:custDataLst>
      <p:tags r:id="rId1"/>
    </p:custDataLst>
    <p:extLst>
      <p:ext uri="{BB962C8B-B14F-4D97-AF65-F5344CB8AC3E}">
        <p14:creationId xmlns:p14="http://schemas.microsoft.com/office/powerpoint/2010/main" val="2866578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0_Title Only">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9" name="object 3">
            <a:extLst>
              <a:ext uri="{FF2B5EF4-FFF2-40B4-BE49-F238E27FC236}">
                <a16:creationId xmlns:a16="http://schemas.microsoft.com/office/drawing/2014/main" id="{F472B917-DBEA-CF40-9585-B2B8D973BF75}"/>
              </a:ext>
            </a:extLst>
          </p:cNvPr>
          <p:cNvSpPr/>
          <p:nvPr userDrawn="1"/>
        </p:nvSpPr>
        <p:spPr>
          <a:xfrm>
            <a:off x="0" y="2752452"/>
            <a:ext cx="2614289" cy="1280160"/>
          </a:xfrm>
          <a:custGeom>
            <a:avLst/>
            <a:gdLst/>
            <a:ahLst/>
            <a:cxnLst/>
            <a:rect l="l" t="t" r="r" b="b"/>
            <a:pathLst>
              <a:path w="2282190" h="1346200">
                <a:moveTo>
                  <a:pt x="0" y="1346200"/>
                </a:moveTo>
                <a:lnTo>
                  <a:pt x="2281720" y="1346200"/>
                </a:lnTo>
                <a:lnTo>
                  <a:pt x="2281720" y="0"/>
                </a:lnTo>
                <a:lnTo>
                  <a:pt x="0" y="0"/>
                </a:lnTo>
                <a:lnTo>
                  <a:pt x="0" y="1346200"/>
                </a:lnTo>
                <a:close/>
              </a:path>
            </a:pathLst>
          </a:custGeom>
          <a:solidFill>
            <a:schemeClr val="accent1"/>
          </a:solidFill>
        </p:spPr>
        <p:txBody>
          <a:bodyPr wrap="square" lIns="0" tIns="0" rIns="0" bIns="0" rtlCol="0"/>
          <a:lstStyle/>
          <a:p>
            <a:endParaRPr sz="1588" b="0" i="0" dirty="0">
              <a:latin typeface="Verdana" panose="020B0604030504040204" pitchFamily="34" charset="0"/>
            </a:endParaRPr>
          </a:p>
        </p:txBody>
      </p:sp>
      <p:pic>
        <p:nvPicPr>
          <p:cNvPr id="16" name="Picture 15">
            <a:extLst>
              <a:ext uri="{FF2B5EF4-FFF2-40B4-BE49-F238E27FC236}">
                <a16:creationId xmlns:a16="http://schemas.microsoft.com/office/drawing/2014/main" id="{ECB1D817-175D-E34B-AD29-4EDE097F716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b="17951"/>
          <a:stretch/>
        </p:blipFill>
        <p:spPr>
          <a:xfrm>
            <a:off x="7750397" y="2752452"/>
            <a:ext cx="3581400" cy="4105548"/>
          </a:xfrm>
          <a:prstGeom prst="rect">
            <a:avLst/>
          </a:prstGeom>
        </p:spPr>
      </p:pic>
      <p:sp>
        <p:nvSpPr>
          <p:cNvPr id="5" name="Rectangle 4"/>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10" name="Picture 9">
            <a:extLst>
              <a:ext uri="{FF2B5EF4-FFF2-40B4-BE49-F238E27FC236}">
                <a16:creationId xmlns:a16="http://schemas.microsoft.com/office/drawing/2014/main" id="{CB98F735-1B5F-F340-945A-3D240A810DB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3419" y="6143235"/>
            <a:ext cx="1667806" cy="675152"/>
          </a:xfrm>
          <a:prstGeom prst="rect">
            <a:avLst/>
          </a:prstGeom>
        </p:spPr>
      </p:pic>
    </p:spTree>
    <p:extLst>
      <p:ext uri="{BB962C8B-B14F-4D97-AF65-F5344CB8AC3E}">
        <p14:creationId xmlns:p14="http://schemas.microsoft.com/office/powerpoint/2010/main" val="3597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32655E46-B750-414D-B065-D9CED980DB79}"/>
              </a:ext>
            </a:extLst>
          </p:cNvPr>
          <p:cNvSpPr>
            <a:spLocks noGrp="1"/>
          </p:cNvSpPr>
          <p:nvPr>
            <p:ph type="sldNum" sz="quarter" idx="10"/>
          </p:nvPr>
        </p:nvSpPr>
        <p:spPr/>
        <p:txBody>
          <a:bodyPr/>
          <a:lstStyle/>
          <a:p>
            <a:pPr marL="51549">
              <a:spcBef>
                <a:spcPts val="106"/>
              </a:spcBef>
            </a:pPr>
            <a:fld id="{81D60167-4931-47E6-BA6A-407CBD079E47}" type="slidenum">
              <a:rPr lang="en-US" smtClean="0"/>
              <a:pPr marL="51549">
                <a:spcBef>
                  <a:spcPts val="106"/>
                </a:spcBef>
              </a:pPr>
              <a:t>‹#›</a:t>
            </a:fld>
            <a:endParaRPr lang="en-US" dirty="0"/>
          </a:p>
        </p:txBody>
      </p:sp>
      <p:pic>
        <p:nvPicPr>
          <p:cNvPr id="4" name="Picture 3">
            <a:extLst>
              <a:ext uri="{FF2B5EF4-FFF2-40B4-BE49-F238E27FC236}">
                <a16:creationId xmlns:a16="http://schemas.microsoft.com/office/drawing/2014/main" id="{CB98F735-1B5F-F340-945A-3D240A810D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419" y="6143235"/>
            <a:ext cx="1667806" cy="675152"/>
          </a:xfrm>
          <a:prstGeom prst="rect">
            <a:avLst/>
          </a:prstGeom>
        </p:spPr>
      </p:pic>
      <p:sp>
        <p:nvSpPr>
          <p:cNvPr id="2" name="Rectangle 1"/>
          <p:cNvSpPr/>
          <p:nvPr userDrawn="1"/>
        </p:nvSpPr>
        <p:spPr>
          <a:xfrm>
            <a:off x="3595458" y="6353853"/>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rgbClr val="000A63"/>
                </a:solidFill>
                <a:effectLst/>
                <a:uLnTx/>
                <a:uFillTx/>
                <a:latin typeface="Verdana" panose="020B0604030504040204" pitchFamily="34" charset="0"/>
                <a:ea typeface="+mn-ea"/>
                <a:cs typeface="+mn-cs"/>
              </a:rPr>
              <a:t>This Document is Proprietary and Confidential - Do Not Release Without Permission</a:t>
            </a:r>
          </a:p>
        </p:txBody>
      </p:sp>
    </p:spTree>
    <p:extLst>
      <p:ext uri="{BB962C8B-B14F-4D97-AF65-F5344CB8AC3E}">
        <p14:creationId xmlns:p14="http://schemas.microsoft.com/office/powerpoint/2010/main" val="416984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D2FBEAA-E5CB-FD4A-9F37-C912F62C4531}"/>
              </a:ext>
            </a:extLst>
          </p:cNvPr>
          <p:cNvSpPr>
            <a:spLocks noGrp="1"/>
          </p:cNvSpPr>
          <p:nvPr>
            <p:ph type="title"/>
          </p:nvPr>
        </p:nvSpPr>
        <p:spPr/>
        <p:txBody>
          <a:bodyPr/>
          <a:lstStyle>
            <a:lvl1pPr>
              <a:defRPr spc="-100" baseline="0"/>
            </a:lvl1pPr>
          </a:lstStyle>
          <a:p>
            <a:r>
              <a:rPr lang="en-US" dirty="0"/>
              <a:t>Click to edit Master title style</a:t>
            </a:r>
          </a:p>
        </p:txBody>
      </p:sp>
      <p:sp>
        <p:nvSpPr>
          <p:cNvPr id="11" name="Slide Number Placeholder 10">
            <a:extLst>
              <a:ext uri="{FF2B5EF4-FFF2-40B4-BE49-F238E27FC236}">
                <a16:creationId xmlns:a16="http://schemas.microsoft.com/office/drawing/2014/main" id="{4F8CC40D-2B15-D846-84F8-1965FA5FB09B}"/>
              </a:ext>
            </a:extLst>
          </p:cNvPr>
          <p:cNvSpPr>
            <a:spLocks noGrp="1"/>
          </p:cNvSpPr>
          <p:nvPr>
            <p:ph type="sldNum" sz="quarter" idx="10"/>
          </p:nvPr>
        </p:nvSpPr>
        <p:spPr/>
        <p:txBody>
          <a:bodyPr/>
          <a:lstStyle/>
          <a:p>
            <a:pPr marL="51549">
              <a:spcBef>
                <a:spcPts val="106"/>
              </a:spcBef>
            </a:pPr>
            <a:fld id="{81D60167-4931-47E6-BA6A-407CBD079E47}" type="slidenum">
              <a:rPr lang="en-US" smtClean="0"/>
              <a:pPr marL="51549">
                <a:spcBef>
                  <a:spcPts val="106"/>
                </a:spcBef>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Only">
    <p:bg>
      <p:bgPr>
        <a:solidFill>
          <a:schemeClr val="tx2"/>
        </a:solidFill>
        <a:effectLst/>
      </p:bgPr>
    </p:bg>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FE5ECB9C-187A-4A42-8B56-54572778831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5376" y="6140867"/>
            <a:ext cx="1673046" cy="677520"/>
          </a:xfrm>
          <a:prstGeom prst="rect">
            <a:avLst/>
          </a:prstGeom>
        </p:spPr>
      </p:pic>
      <p:sp>
        <p:nvSpPr>
          <p:cNvPr id="6" name="Title 5">
            <a:extLst>
              <a:ext uri="{FF2B5EF4-FFF2-40B4-BE49-F238E27FC236}">
                <a16:creationId xmlns:a16="http://schemas.microsoft.com/office/drawing/2014/main" id="{9089567E-696C-3F43-86BC-778861DFCF72}"/>
              </a:ext>
            </a:extLst>
          </p:cNvPr>
          <p:cNvSpPr>
            <a:spLocks noGrp="1"/>
          </p:cNvSpPr>
          <p:nvPr>
            <p:ph type="title"/>
          </p:nvPr>
        </p:nvSpPr>
        <p:spPr/>
        <p:txBody>
          <a:bodyPr/>
          <a:lstStyle>
            <a:lvl1pPr>
              <a:defRPr spc="-100" baseline="0">
                <a:solidFill>
                  <a:schemeClr val="bg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9" name="bk object 17">
            <a:extLst>
              <a:ext uri="{FF2B5EF4-FFF2-40B4-BE49-F238E27FC236}">
                <a16:creationId xmlns:a16="http://schemas.microsoft.com/office/drawing/2014/main" id="{27BF859B-3965-EA45-8206-C3484DA65B43}"/>
              </a:ext>
            </a:extLst>
          </p:cNvPr>
          <p:cNvSpPr/>
          <p:nvPr userDrawn="1"/>
        </p:nvSpPr>
        <p:spPr>
          <a:xfrm>
            <a:off x="10801631" y="483401"/>
            <a:ext cx="1390842" cy="112059"/>
          </a:xfrm>
          <a:custGeom>
            <a:avLst/>
            <a:gdLst/>
            <a:ahLst/>
            <a:cxnLst/>
            <a:rect l="l" t="t" r="r" b="b"/>
            <a:pathLst>
              <a:path w="1147445" h="127000">
                <a:moveTo>
                  <a:pt x="0" y="127000"/>
                </a:moveTo>
                <a:lnTo>
                  <a:pt x="1147051" y="127000"/>
                </a:lnTo>
                <a:lnTo>
                  <a:pt x="1147051" y="0"/>
                </a:lnTo>
                <a:lnTo>
                  <a:pt x="0" y="0"/>
                </a:lnTo>
                <a:lnTo>
                  <a:pt x="0" y="127000"/>
                </a:lnTo>
                <a:close/>
              </a:path>
            </a:pathLst>
          </a:custGeom>
          <a:solidFill>
            <a:schemeClr val="accent1"/>
          </a:solidFill>
        </p:spPr>
        <p:txBody>
          <a:bodyPr wrap="square" lIns="0" tIns="0" rIns="0" bIns="0" rtlCol="0"/>
          <a:lstStyle/>
          <a:p>
            <a:endParaRPr sz="1588" b="0" i="0" dirty="0">
              <a:latin typeface="Verdana" panose="020B0604030504040204" pitchFamily="34" charset="0"/>
            </a:endParaRPr>
          </a:p>
        </p:txBody>
      </p:sp>
      <p:sp>
        <p:nvSpPr>
          <p:cNvPr id="10" name="bk object 16">
            <a:extLst>
              <a:ext uri="{FF2B5EF4-FFF2-40B4-BE49-F238E27FC236}">
                <a16:creationId xmlns:a16="http://schemas.microsoft.com/office/drawing/2014/main" id="{7204EF79-F5D5-E648-ACF2-B1A5B4F16ED6}"/>
              </a:ext>
            </a:extLst>
          </p:cNvPr>
          <p:cNvSpPr/>
          <p:nvPr userDrawn="1"/>
        </p:nvSpPr>
        <p:spPr>
          <a:xfrm>
            <a:off x="392028" y="-7329"/>
            <a:ext cx="739386" cy="546759"/>
          </a:xfrm>
          <a:custGeom>
            <a:avLst/>
            <a:gdLst>
              <a:gd name="connsiteX0" fmla="*/ 0 w 609993"/>
              <a:gd name="connsiteY0" fmla="*/ 0 h 569283"/>
              <a:gd name="connsiteX1" fmla="*/ 0 w 609993"/>
              <a:gd name="connsiteY1" fmla="*/ 195561 h 569283"/>
              <a:gd name="connsiteX2" fmla="*/ 2909 w 609993"/>
              <a:gd name="connsiteY2" fmla="*/ 242472 h 569283"/>
              <a:gd name="connsiteX3" fmla="*/ 11403 w 609993"/>
              <a:gd name="connsiteY3" fmla="*/ 287635 h 569283"/>
              <a:gd name="connsiteX4" fmla="*/ 25135 w 609993"/>
              <a:gd name="connsiteY4" fmla="*/ 330701 h 569283"/>
              <a:gd name="connsiteX5" fmla="*/ 43755 w 609993"/>
              <a:gd name="connsiteY5" fmla="*/ 371322 h 569283"/>
              <a:gd name="connsiteX6" fmla="*/ 66913 w 609993"/>
              <a:gd name="connsiteY6" fmla="*/ 409148 h 569283"/>
              <a:gd name="connsiteX7" fmla="*/ 94262 w 609993"/>
              <a:gd name="connsiteY7" fmla="*/ 443831 h 569283"/>
              <a:gd name="connsiteX8" fmla="*/ 125452 w 609993"/>
              <a:gd name="connsiteY8" fmla="*/ 475021 h 569283"/>
              <a:gd name="connsiteX9" fmla="*/ 160135 w 609993"/>
              <a:gd name="connsiteY9" fmla="*/ 502370 h 569283"/>
              <a:gd name="connsiteX10" fmla="*/ 197961 w 609993"/>
              <a:gd name="connsiteY10" fmla="*/ 525528 h 569283"/>
              <a:gd name="connsiteX11" fmla="*/ 238581 w 609993"/>
              <a:gd name="connsiteY11" fmla="*/ 544148 h 569283"/>
              <a:gd name="connsiteX12" fmla="*/ 281648 w 609993"/>
              <a:gd name="connsiteY12" fmla="*/ 557879 h 569283"/>
              <a:gd name="connsiteX13" fmla="*/ 326811 w 609993"/>
              <a:gd name="connsiteY13" fmla="*/ 566374 h 569283"/>
              <a:gd name="connsiteX14" fmla="*/ 373722 w 609993"/>
              <a:gd name="connsiteY14" fmla="*/ 569283 h 569283"/>
              <a:gd name="connsiteX15" fmla="*/ 609993 w 609993"/>
              <a:gd name="connsiteY15" fmla="*/ 569283 h 569283"/>
              <a:gd name="connsiteX0" fmla="*/ 0 w 609993"/>
              <a:gd name="connsiteY0" fmla="*/ 0 h 590873"/>
              <a:gd name="connsiteX1" fmla="*/ 0 w 609993"/>
              <a:gd name="connsiteY1" fmla="*/ 217151 h 590873"/>
              <a:gd name="connsiteX2" fmla="*/ 2909 w 609993"/>
              <a:gd name="connsiteY2" fmla="*/ 264062 h 590873"/>
              <a:gd name="connsiteX3" fmla="*/ 11403 w 609993"/>
              <a:gd name="connsiteY3" fmla="*/ 309225 h 590873"/>
              <a:gd name="connsiteX4" fmla="*/ 25135 w 609993"/>
              <a:gd name="connsiteY4" fmla="*/ 352291 h 590873"/>
              <a:gd name="connsiteX5" fmla="*/ 43755 w 609993"/>
              <a:gd name="connsiteY5" fmla="*/ 392912 h 590873"/>
              <a:gd name="connsiteX6" fmla="*/ 66913 w 609993"/>
              <a:gd name="connsiteY6" fmla="*/ 430738 h 590873"/>
              <a:gd name="connsiteX7" fmla="*/ 94262 w 609993"/>
              <a:gd name="connsiteY7" fmla="*/ 465421 h 590873"/>
              <a:gd name="connsiteX8" fmla="*/ 125452 w 609993"/>
              <a:gd name="connsiteY8" fmla="*/ 496611 h 590873"/>
              <a:gd name="connsiteX9" fmla="*/ 160135 w 609993"/>
              <a:gd name="connsiteY9" fmla="*/ 523960 h 590873"/>
              <a:gd name="connsiteX10" fmla="*/ 197961 w 609993"/>
              <a:gd name="connsiteY10" fmla="*/ 547118 h 590873"/>
              <a:gd name="connsiteX11" fmla="*/ 238581 w 609993"/>
              <a:gd name="connsiteY11" fmla="*/ 565738 h 590873"/>
              <a:gd name="connsiteX12" fmla="*/ 281648 w 609993"/>
              <a:gd name="connsiteY12" fmla="*/ 579469 h 590873"/>
              <a:gd name="connsiteX13" fmla="*/ 326811 w 609993"/>
              <a:gd name="connsiteY13" fmla="*/ 587964 h 590873"/>
              <a:gd name="connsiteX14" fmla="*/ 373722 w 609993"/>
              <a:gd name="connsiteY14" fmla="*/ 590873 h 590873"/>
              <a:gd name="connsiteX15" fmla="*/ 609993 w 609993"/>
              <a:gd name="connsiteY15" fmla="*/ 590873 h 590873"/>
              <a:gd name="connsiteX0" fmla="*/ 0 w 609993"/>
              <a:gd name="connsiteY0" fmla="*/ 0 h 601668"/>
              <a:gd name="connsiteX1" fmla="*/ 0 w 609993"/>
              <a:gd name="connsiteY1" fmla="*/ 227946 h 601668"/>
              <a:gd name="connsiteX2" fmla="*/ 2909 w 609993"/>
              <a:gd name="connsiteY2" fmla="*/ 274857 h 601668"/>
              <a:gd name="connsiteX3" fmla="*/ 11403 w 609993"/>
              <a:gd name="connsiteY3" fmla="*/ 320020 h 601668"/>
              <a:gd name="connsiteX4" fmla="*/ 25135 w 609993"/>
              <a:gd name="connsiteY4" fmla="*/ 363086 h 601668"/>
              <a:gd name="connsiteX5" fmla="*/ 43755 w 609993"/>
              <a:gd name="connsiteY5" fmla="*/ 403707 h 601668"/>
              <a:gd name="connsiteX6" fmla="*/ 66913 w 609993"/>
              <a:gd name="connsiteY6" fmla="*/ 441533 h 601668"/>
              <a:gd name="connsiteX7" fmla="*/ 94262 w 609993"/>
              <a:gd name="connsiteY7" fmla="*/ 476216 h 601668"/>
              <a:gd name="connsiteX8" fmla="*/ 125452 w 609993"/>
              <a:gd name="connsiteY8" fmla="*/ 507406 h 601668"/>
              <a:gd name="connsiteX9" fmla="*/ 160135 w 609993"/>
              <a:gd name="connsiteY9" fmla="*/ 534755 h 601668"/>
              <a:gd name="connsiteX10" fmla="*/ 197961 w 609993"/>
              <a:gd name="connsiteY10" fmla="*/ 557913 h 601668"/>
              <a:gd name="connsiteX11" fmla="*/ 238581 w 609993"/>
              <a:gd name="connsiteY11" fmla="*/ 576533 h 601668"/>
              <a:gd name="connsiteX12" fmla="*/ 281648 w 609993"/>
              <a:gd name="connsiteY12" fmla="*/ 590264 h 601668"/>
              <a:gd name="connsiteX13" fmla="*/ 326811 w 609993"/>
              <a:gd name="connsiteY13" fmla="*/ 598759 h 601668"/>
              <a:gd name="connsiteX14" fmla="*/ 373722 w 609993"/>
              <a:gd name="connsiteY14" fmla="*/ 601668 h 601668"/>
              <a:gd name="connsiteX15" fmla="*/ 609993 w 609993"/>
              <a:gd name="connsiteY15" fmla="*/ 601668 h 601668"/>
              <a:gd name="connsiteX0" fmla="*/ 0 w 609993"/>
              <a:gd name="connsiteY0" fmla="*/ 0 h 619660"/>
              <a:gd name="connsiteX1" fmla="*/ 0 w 609993"/>
              <a:gd name="connsiteY1" fmla="*/ 245938 h 619660"/>
              <a:gd name="connsiteX2" fmla="*/ 2909 w 609993"/>
              <a:gd name="connsiteY2" fmla="*/ 292849 h 619660"/>
              <a:gd name="connsiteX3" fmla="*/ 11403 w 609993"/>
              <a:gd name="connsiteY3" fmla="*/ 338012 h 619660"/>
              <a:gd name="connsiteX4" fmla="*/ 25135 w 609993"/>
              <a:gd name="connsiteY4" fmla="*/ 381078 h 619660"/>
              <a:gd name="connsiteX5" fmla="*/ 43755 w 609993"/>
              <a:gd name="connsiteY5" fmla="*/ 421699 h 619660"/>
              <a:gd name="connsiteX6" fmla="*/ 66913 w 609993"/>
              <a:gd name="connsiteY6" fmla="*/ 459525 h 619660"/>
              <a:gd name="connsiteX7" fmla="*/ 94262 w 609993"/>
              <a:gd name="connsiteY7" fmla="*/ 494208 h 619660"/>
              <a:gd name="connsiteX8" fmla="*/ 125452 w 609993"/>
              <a:gd name="connsiteY8" fmla="*/ 525398 h 619660"/>
              <a:gd name="connsiteX9" fmla="*/ 160135 w 609993"/>
              <a:gd name="connsiteY9" fmla="*/ 552747 h 619660"/>
              <a:gd name="connsiteX10" fmla="*/ 197961 w 609993"/>
              <a:gd name="connsiteY10" fmla="*/ 575905 h 619660"/>
              <a:gd name="connsiteX11" fmla="*/ 238581 w 609993"/>
              <a:gd name="connsiteY11" fmla="*/ 594525 h 619660"/>
              <a:gd name="connsiteX12" fmla="*/ 281648 w 609993"/>
              <a:gd name="connsiteY12" fmla="*/ 608256 h 619660"/>
              <a:gd name="connsiteX13" fmla="*/ 326811 w 609993"/>
              <a:gd name="connsiteY13" fmla="*/ 616751 h 619660"/>
              <a:gd name="connsiteX14" fmla="*/ 373722 w 609993"/>
              <a:gd name="connsiteY14" fmla="*/ 619660 h 619660"/>
              <a:gd name="connsiteX15" fmla="*/ 609993 w 609993"/>
              <a:gd name="connsiteY15" fmla="*/ 619660 h 6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993" h="619660">
                <a:moveTo>
                  <a:pt x="0" y="0"/>
                </a:moveTo>
                <a:lnTo>
                  <a:pt x="0" y="245938"/>
                </a:lnTo>
                <a:lnTo>
                  <a:pt x="2909" y="292849"/>
                </a:lnTo>
                <a:lnTo>
                  <a:pt x="11403" y="338012"/>
                </a:lnTo>
                <a:lnTo>
                  <a:pt x="25135" y="381078"/>
                </a:lnTo>
                <a:lnTo>
                  <a:pt x="43755" y="421699"/>
                </a:lnTo>
                <a:lnTo>
                  <a:pt x="66913" y="459525"/>
                </a:lnTo>
                <a:lnTo>
                  <a:pt x="94262" y="494208"/>
                </a:lnTo>
                <a:lnTo>
                  <a:pt x="125452" y="525398"/>
                </a:lnTo>
                <a:lnTo>
                  <a:pt x="160135" y="552747"/>
                </a:lnTo>
                <a:lnTo>
                  <a:pt x="197961" y="575905"/>
                </a:lnTo>
                <a:lnTo>
                  <a:pt x="238581" y="594525"/>
                </a:lnTo>
                <a:lnTo>
                  <a:pt x="281648" y="608256"/>
                </a:lnTo>
                <a:lnTo>
                  <a:pt x="326811" y="616751"/>
                </a:lnTo>
                <a:lnTo>
                  <a:pt x="373722" y="619660"/>
                </a:lnTo>
                <a:lnTo>
                  <a:pt x="609993" y="619660"/>
                </a:lnTo>
              </a:path>
            </a:pathLst>
          </a:custGeom>
          <a:ln w="127000">
            <a:solidFill>
              <a:schemeClr val="accent1"/>
            </a:solidFill>
          </a:ln>
        </p:spPr>
        <p:txBody>
          <a:bodyPr wrap="square" lIns="0" tIns="0" rIns="0" bIns="0" rtlCol="0"/>
          <a:lstStyle/>
          <a:p>
            <a:endParaRPr sz="1588" b="0" i="0" dirty="0">
              <a:latin typeface="Verdana" panose="020B0604030504040204" pitchFamily="34" charset="0"/>
            </a:endParaRPr>
          </a:p>
        </p:txBody>
      </p:sp>
      <p:sp>
        <p:nvSpPr>
          <p:cNvPr id="2" name="Rectangle 1"/>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spTree>
    <p:extLst>
      <p:ext uri="{BB962C8B-B14F-4D97-AF65-F5344CB8AC3E}">
        <p14:creationId xmlns:p14="http://schemas.microsoft.com/office/powerpoint/2010/main" val="4238367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accent2"/>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89567E-696C-3F43-86BC-778861DFCF72}"/>
              </a:ext>
            </a:extLst>
          </p:cNvPr>
          <p:cNvSpPr>
            <a:spLocks noGrp="1"/>
          </p:cNvSpPr>
          <p:nvPr>
            <p:ph type="title"/>
          </p:nvPr>
        </p:nvSpPr>
        <p:spPr/>
        <p:txBody>
          <a:bodyPr/>
          <a:lstStyle>
            <a:lvl1pPr>
              <a:defRPr spc="-100" baseline="0">
                <a:solidFill>
                  <a:schemeClr val="bg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9" name="bk object 17">
            <a:extLst>
              <a:ext uri="{FF2B5EF4-FFF2-40B4-BE49-F238E27FC236}">
                <a16:creationId xmlns:a16="http://schemas.microsoft.com/office/drawing/2014/main" id="{27BF859B-3965-EA45-8206-C3484DA65B43}"/>
              </a:ext>
            </a:extLst>
          </p:cNvPr>
          <p:cNvSpPr/>
          <p:nvPr userDrawn="1"/>
        </p:nvSpPr>
        <p:spPr>
          <a:xfrm>
            <a:off x="10801631" y="483401"/>
            <a:ext cx="1390842" cy="112059"/>
          </a:xfrm>
          <a:custGeom>
            <a:avLst/>
            <a:gdLst/>
            <a:ahLst/>
            <a:cxnLst/>
            <a:rect l="l" t="t" r="r" b="b"/>
            <a:pathLst>
              <a:path w="1147445" h="127000">
                <a:moveTo>
                  <a:pt x="0" y="127000"/>
                </a:moveTo>
                <a:lnTo>
                  <a:pt x="1147051" y="127000"/>
                </a:lnTo>
                <a:lnTo>
                  <a:pt x="1147051" y="0"/>
                </a:lnTo>
                <a:lnTo>
                  <a:pt x="0" y="0"/>
                </a:lnTo>
                <a:lnTo>
                  <a:pt x="0" y="127000"/>
                </a:lnTo>
                <a:close/>
              </a:path>
            </a:pathLst>
          </a:custGeom>
          <a:solidFill>
            <a:schemeClr val="tx2"/>
          </a:solidFill>
        </p:spPr>
        <p:txBody>
          <a:bodyPr wrap="square" lIns="0" tIns="0" rIns="0" bIns="0" rtlCol="0"/>
          <a:lstStyle/>
          <a:p>
            <a:endParaRPr sz="1588" b="0" i="0" dirty="0">
              <a:latin typeface="Verdana" panose="020B0604030504040204" pitchFamily="34" charset="0"/>
            </a:endParaRPr>
          </a:p>
        </p:txBody>
      </p:sp>
      <p:sp>
        <p:nvSpPr>
          <p:cNvPr id="10" name="bk object 16">
            <a:extLst>
              <a:ext uri="{FF2B5EF4-FFF2-40B4-BE49-F238E27FC236}">
                <a16:creationId xmlns:a16="http://schemas.microsoft.com/office/drawing/2014/main" id="{7204EF79-F5D5-E648-ACF2-B1A5B4F16ED6}"/>
              </a:ext>
            </a:extLst>
          </p:cNvPr>
          <p:cNvSpPr/>
          <p:nvPr userDrawn="1"/>
        </p:nvSpPr>
        <p:spPr>
          <a:xfrm>
            <a:off x="392028" y="-7329"/>
            <a:ext cx="739386" cy="546759"/>
          </a:xfrm>
          <a:custGeom>
            <a:avLst/>
            <a:gdLst>
              <a:gd name="connsiteX0" fmla="*/ 0 w 609993"/>
              <a:gd name="connsiteY0" fmla="*/ 0 h 569283"/>
              <a:gd name="connsiteX1" fmla="*/ 0 w 609993"/>
              <a:gd name="connsiteY1" fmla="*/ 195561 h 569283"/>
              <a:gd name="connsiteX2" fmla="*/ 2909 w 609993"/>
              <a:gd name="connsiteY2" fmla="*/ 242472 h 569283"/>
              <a:gd name="connsiteX3" fmla="*/ 11403 w 609993"/>
              <a:gd name="connsiteY3" fmla="*/ 287635 h 569283"/>
              <a:gd name="connsiteX4" fmla="*/ 25135 w 609993"/>
              <a:gd name="connsiteY4" fmla="*/ 330701 h 569283"/>
              <a:gd name="connsiteX5" fmla="*/ 43755 w 609993"/>
              <a:gd name="connsiteY5" fmla="*/ 371322 h 569283"/>
              <a:gd name="connsiteX6" fmla="*/ 66913 w 609993"/>
              <a:gd name="connsiteY6" fmla="*/ 409148 h 569283"/>
              <a:gd name="connsiteX7" fmla="*/ 94262 w 609993"/>
              <a:gd name="connsiteY7" fmla="*/ 443831 h 569283"/>
              <a:gd name="connsiteX8" fmla="*/ 125452 w 609993"/>
              <a:gd name="connsiteY8" fmla="*/ 475021 h 569283"/>
              <a:gd name="connsiteX9" fmla="*/ 160135 w 609993"/>
              <a:gd name="connsiteY9" fmla="*/ 502370 h 569283"/>
              <a:gd name="connsiteX10" fmla="*/ 197961 w 609993"/>
              <a:gd name="connsiteY10" fmla="*/ 525528 h 569283"/>
              <a:gd name="connsiteX11" fmla="*/ 238581 w 609993"/>
              <a:gd name="connsiteY11" fmla="*/ 544148 h 569283"/>
              <a:gd name="connsiteX12" fmla="*/ 281648 w 609993"/>
              <a:gd name="connsiteY12" fmla="*/ 557879 h 569283"/>
              <a:gd name="connsiteX13" fmla="*/ 326811 w 609993"/>
              <a:gd name="connsiteY13" fmla="*/ 566374 h 569283"/>
              <a:gd name="connsiteX14" fmla="*/ 373722 w 609993"/>
              <a:gd name="connsiteY14" fmla="*/ 569283 h 569283"/>
              <a:gd name="connsiteX15" fmla="*/ 609993 w 609993"/>
              <a:gd name="connsiteY15" fmla="*/ 569283 h 569283"/>
              <a:gd name="connsiteX0" fmla="*/ 0 w 609993"/>
              <a:gd name="connsiteY0" fmla="*/ 0 h 590873"/>
              <a:gd name="connsiteX1" fmla="*/ 0 w 609993"/>
              <a:gd name="connsiteY1" fmla="*/ 217151 h 590873"/>
              <a:gd name="connsiteX2" fmla="*/ 2909 w 609993"/>
              <a:gd name="connsiteY2" fmla="*/ 264062 h 590873"/>
              <a:gd name="connsiteX3" fmla="*/ 11403 w 609993"/>
              <a:gd name="connsiteY3" fmla="*/ 309225 h 590873"/>
              <a:gd name="connsiteX4" fmla="*/ 25135 w 609993"/>
              <a:gd name="connsiteY4" fmla="*/ 352291 h 590873"/>
              <a:gd name="connsiteX5" fmla="*/ 43755 w 609993"/>
              <a:gd name="connsiteY5" fmla="*/ 392912 h 590873"/>
              <a:gd name="connsiteX6" fmla="*/ 66913 w 609993"/>
              <a:gd name="connsiteY6" fmla="*/ 430738 h 590873"/>
              <a:gd name="connsiteX7" fmla="*/ 94262 w 609993"/>
              <a:gd name="connsiteY7" fmla="*/ 465421 h 590873"/>
              <a:gd name="connsiteX8" fmla="*/ 125452 w 609993"/>
              <a:gd name="connsiteY8" fmla="*/ 496611 h 590873"/>
              <a:gd name="connsiteX9" fmla="*/ 160135 w 609993"/>
              <a:gd name="connsiteY9" fmla="*/ 523960 h 590873"/>
              <a:gd name="connsiteX10" fmla="*/ 197961 w 609993"/>
              <a:gd name="connsiteY10" fmla="*/ 547118 h 590873"/>
              <a:gd name="connsiteX11" fmla="*/ 238581 w 609993"/>
              <a:gd name="connsiteY11" fmla="*/ 565738 h 590873"/>
              <a:gd name="connsiteX12" fmla="*/ 281648 w 609993"/>
              <a:gd name="connsiteY12" fmla="*/ 579469 h 590873"/>
              <a:gd name="connsiteX13" fmla="*/ 326811 w 609993"/>
              <a:gd name="connsiteY13" fmla="*/ 587964 h 590873"/>
              <a:gd name="connsiteX14" fmla="*/ 373722 w 609993"/>
              <a:gd name="connsiteY14" fmla="*/ 590873 h 590873"/>
              <a:gd name="connsiteX15" fmla="*/ 609993 w 609993"/>
              <a:gd name="connsiteY15" fmla="*/ 590873 h 590873"/>
              <a:gd name="connsiteX0" fmla="*/ 0 w 609993"/>
              <a:gd name="connsiteY0" fmla="*/ 0 h 601668"/>
              <a:gd name="connsiteX1" fmla="*/ 0 w 609993"/>
              <a:gd name="connsiteY1" fmla="*/ 227946 h 601668"/>
              <a:gd name="connsiteX2" fmla="*/ 2909 w 609993"/>
              <a:gd name="connsiteY2" fmla="*/ 274857 h 601668"/>
              <a:gd name="connsiteX3" fmla="*/ 11403 w 609993"/>
              <a:gd name="connsiteY3" fmla="*/ 320020 h 601668"/>
              <a:gd name="connsiteX4" fmla="*/ 25135 w 609993"/>
              <a:gd name="connsiteY4" fmla="*/ 363086 h 601668"/>
              <a:gd name="connsiteX5" fmla="*/ 43755 w 609993"/>
              <a:gd name="connsiteY5" fmla="*/ 403707 h 601668"/>
              <a:gd name="connsiteX6" fmla="*/ 66913 w 609993"/>
              <a:gd name="connsiteY6" fmla="*/ 441533 h 601668"/>
              <a:gd name="connsiteX7" fmla="*/ 94262 w 609993"/>
              <a:gd name="connsiteY7" fmla="*/ 476216 h 601668"/>
              <a:gd name="connsiteX8" fmla="*/ 125452 w 609993"/>
              <a:gd name="connsiteY8" fmla="*/ 507406 h 601668"/>
              <a:gd name="connsiteX9" fmla="*/ 160135 w 609993"/>
              <a:gd name="connsiteY9" fmla="*/ 534755 h 601668"/>
              <a:gd name="connsiteX10" fmla="*/ 197961 w 609993"/>
              <a:gd name="connsiteY10" fmla="*/ 557913 h 601668"/>
              <a:gd name="connsiteX11" fmla="*/ 238581 w 609993"/>
              <a:gd name="connsiteY11" fmla="*/ 576533 h 601668"/>
              <a:gd name="connsiteX12" fmla="*/ 281648 w 609993"/>
              <a:gd name="connsiteY12" fmla="*/ 590264 h 601668"/>
              <a:gd name="connsiteX13" fmla="*/ 326811 w 609993"/>
              <a:gd name="connsiteY13" fmla="*/ 598759 h 601668"/>
              <a:gd name="connsiteX14" fmla="*/ 373722 w 609993"/>
              <a:gd name="connsiteY14" fmla="*/ 601668 h 601668"/>
              <a:gd name="connsiteX15" fmla="*/ 609993 w 609993"/>
              <a:gd name="connsiteY15" fmla="*/ 601668 h 601668"/>
              <a:gd name="connsiteX0" fmla="*/ 0 w 609993"/>
              <a:gd name="connsiteY0" fmla="*/ 0 h 619660"/>
              <a:gd name="connsiteX1" fmla="*/ 0 w 609993"/>
              <a:gd name="connsiteY1" fmla="*/ 245938 h 619660"/>
              <a:gd name="connsiteX2" fmla="*/ 2909 w 609993"/>
              <a:gd name="connsiteY2" fmla="*/ 292849 h 619660"/>
              <a:gd name="connsiteX3" fmla="*/ 11403 w 609993"/>
              <a:gd name="connsiteY3" fmla="*/ 338012 h 619660"/>
              <a:gd name="connsiteX4" fmla="*/ 25135 w 609993"/>
              <a:gd name="connsiteY4" fmla="*/ 381078 h 619660"/>
              <a:gd name="connsiteX5" fmla="*/ 43755 w 609993"/>
              <a:gd name="connsiteY5" fmla="*/ 421699 h 619660"/>
              <a:gd name="connsiteX6" fmla="*/ 66913 w 609993"/>
              <a:gd name="connsiteY6" fmla="*/ 459525 h 619660"/>
              <a:gd name="connsiteX7" fmla="*/ 94262 w 609993"/>
              <a:gd name="connsiteY7" fmla="*/ 494208 h 619660"/>
              <a:gd name="connsiteX8" fmla="*/ 125452 w 609993"/>
              <a:gd name="connsiteY8" fmla="*/ 525398 h 619660"/>
              <a:gd name="connsiteX9" fmla="*/ 160135 w 609993"/>
              <a:gd name="connsiteY9" fmla="*/ 552747 h 619660"/>
              <a:gd name="connsiteX10" fmla="*/ 197961 w 609993"/>
              <a:gd name="connsiteY10" fmla="*/ 575905 h 619660"/>
              <a:gd name="connsiteX11" fmla="*/ 238581 w 609993"/>
              <a:gd name="connsiteY11" fmla="*/ 594525 h 619660"/>
              <a:gd name="connsiteX12" fmla="*/ 281648 w 609993"/>
              <a:gd name="connsiteY12" fmla="*/ 608256 h 619660"/>
              <a:gd name="connsiteX13" fmla="*/ 326811 w 609993"/>
              <a:gd name="connsiteY13" fmla="*/ 616751 h 619660"/>
              <a:gd name="connsiteX14" fmla="*/ 373722 w 609993"/>
              <a:gd name="connsiteY14" fmla="*/ 619660 h 619660"/>
              <a:gd name="connsiteX15" fmla="*/ 609993 w 609993"/>
              <a:gd name="connsiteY15" fmla="*/ 619660 h 6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993" h="619660">
                <a:moveTo>
                  <a:pt x="0" y="0"/>
                </a:moveTo>
                <a:lnTo>
                  <a:pt x="0" y="245938"/>
                </a:lnTo>
                <a:lnTo>
                  <a:pt x="2909" y="292849"/>
                </a:lnTo>
                <a:lnTo>
                  <a:pt x="11403" y="338012"/>
                </a:lnTo>
                <a:lnTo>
                  <a:pt x="25135" y="381078"/>
                </a:lnTo>
                <a:lnTo>
                  <a:pt x="43755" y="421699"/>
                </a:lnTo>
                <a:lnTo>
                  <a:pt x="66913" y="459525"/>
                </a:lnTo>
                <a:lnTo>
                  <a:pt x="94262" y="494208"/>
                </a:lnTo>
                <a:lnTo>
                  <a:pt x="125452" y="525398"/>
                </a:lnTo>
                <a:lnTo>
                  <a:pt x="160135" y="552747"/>
                </a:lnTo>
                <a:lnTo>
                  <a:pt x="197961" y="575905"/>
                </a:lnTo>
                <a:lnTo>
                  <a:pt x="238581" y="594525"/>
                </a:lnTo>
                <a:lnTo>
                  <a:pt x="281648" y="608256"/>
                </a:lnTo>
                <a:lnTo>
                  <a:pt x="326811" y="616751"/>
                </a:lnTo>
                <a:lnTo>
                  <a:pt x="373722" y="619660"/>
                </a:lnTo>
                <a:lnTo>
                  <a:pt x="609993" y="619660"/>
                </a:lnTo>
              </a:path>
            </a:pathLst>
          </a:custGeom>
          <a:ln w="127000">
            <a:solidFill>
              <a:schemeClr val="tx2"/>
            </a:solidFill>
          </a:ln>
        </p:spPr>
        <p:txBody>
          <a:bodyPr wrap="square" lIns="0" tIns="0" rIns="0" bIns="0" rtlCol="0"/>
          <a:lstStyle/>
          <a:p>
            <a:endParaRPr sz="1588" b="0" i="0" dirty="0">
              <a:latin typeface="Verdana" panose="020B0604030504040204" pitchFamily="34" charset="0"/>
            </a:endParaRPr>
          </a:p>
        </p:txBody>
      </p:sp>
      <p:pic>
        <p:nvPicPr>
          <p:cNvPr id="19" name="Picture 18">
            <a:extLst>
              <a:ext uri="{FF2B5EF4-FFF2-40B4-BE49-F238E27FC236}">
                <a16:creationId xmlns:a16="http://schemas.microsoft.com/office/drawing/2014/main" id="{7C75C553-1408-4448-87AE-7B7B85D103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02" y="6166239"/>
            <a:ext cx="1610393" cy="652148"/>
          </a:xfrm>
          <a:prstGeom prst="rect">
            <a:avLst/>
          </a:prstGeom>
        </p:spPr>
      </p:pic>
      <p:sp>
        <p:nvSpPr>
          <p:cNvPr id="8" name="Rectangle 7"/>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spTree>
    <p:extLst>
      <p:ext uri="{BB962C8B-B14F-4D97-AF65-F5344CB8AC3E}">
        <p14:creationId xmlns:p14="http://schemas.microsoft.com/office/powerpoint/2010/main" val="1296597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Title Only">
    <p:bg>
      <p:bgPr>
        <a:solidFill>
          <a:schemeClr val="accent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89567E-696C-3F43-86BC-778861DFCF72}"/>
              </a:ext>
            </a:extLst>
          </p:cNvPr>
          <p:cNvSpPr>
            <a:spLocks noGrp="1"/>
          </p:cNvSpPr>
          <p:nvPr>
            <p:ph type="title"/>
          </p:nvPr>
        </p:nvSpPr>
        <p:spPr/>
        <p:txBody>
          <a:bodyPr/>
          <a:lstStyle>
            <a:lvl1pPr>
              <a:defRPr spc="-100" baseline="0">
                <a:solidFill>
                  <a:schemeClr val="bg1"/>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9" name="bk object 17">
            <a:extLst>
              <a:ext uri="{FF2B5EF4-FFF2-40B4-BE49-F238E27FC236}">
                <a16:creationId xmlns:a16="http://schemas.microsoft.com/office/drawing/2014/main" id="{27BF859B-3965-EA45-8206-C3484DA65B43}"/>
              </a:ext>
            </a:extLst>
          </p:cNvPr>
          <p:cNvSpPr/>
          <p:nvPr userDrawn="1"/>
        </p:nvSpPr>
        <p:spPr>
          <a:xfrm>
            <a:off x="10801631" y="483401"/>
            <a:ext cx="1390842" cy="112059"/>
          </a:xfrm>
          <a:custGeom>
            <a:avLst/>
            <a:gdLst/>
            <a:ahLst/>
            <a:cxnLst/>
            <a:rect l="l" t="t" r="r" b="b"/>
            <a:pathLst>
              <a:path w="1147445" h="127000">
                <a:moveTo>
                  <a:pt x="0" y="127000"/>
                </a:moveTo>
                <a:lnTo>
                  <a:pt x="1147051" y="127000"/>
                </a:lnTo>
                <a:lnTo>
                  <a:pt x="1147051" y="0"/>
                </a:lnTo>
                <a:lnTo>
                  <a:pt x="0" y="0"/>
                </a:lnTo>
                <a:lnTo>
                  <a:pt x="0" y="127000"/>
                </a:lnTo>
                <a:close/>
              </a:path>
            </a:pathLst>
          </a:custGeom>
          <a:solidFill>
            <a:schemeClr val="accent2"/>
          </a:solidFill>
        </p:spPr>
        <p:txBody>
          <a:bodyPr wrap="square" lIns="0" tIns="0" rIns="0" bIns="0" rtlCol="0"/>
          <a:lstStyle/>
          <a:p>
            <a:endParaRPr sz="1588" b="0" i="0" dirty="0">
              <a:latin typeface="Verdana" panose="020B0604030504040204" pitchFamily="34" charset="0"/>
            </a:endParaRPr>
          </a:p>
        </p:txBody>
      </p:sp>
      <p:sp>
        <p:nvSpPr>
          <p:cNvPr id="10" name="bk object 16">
            <a:extLst>
              <a:ext uri="{FF2B5EF4-FFF2-40B4-BE49-F238E27FC236}">
                <a16:creationId xmlns:a16="http://schemas.microsoft.com/office/drawing/2014/main" id="{7204EF79-F5D5-E648-ACF2-B1A5B4F16ED6}"/>
              </a:ext>
            </a:extLst>
          </p:cNvPr>
          <p:cNvSpPr/>
          <p:nvPr userDrawn="1"/>
        </p:nvSpPr>
        <p:spPr>
          <a:xfrm>
            <a:off x="392028" y="-7329"/>
            <a:ext cx="739386" cy="546759"/>
          </a:xfrm>
          <a:custGeom>
            <a:avLst/>
            <a:gdLst>
              <a:gd name="connsiteX0" fmla="*/ 0 w 609993"/>
              <a:gd name="connsiteY0" fmla="*/ 0 h 569283"/>
              <a:gd name="connsiteX1" fmla="*/ 0 w 609993"/>
              <a:gd name="connsiteY1" fmla="*/ 195561 h 569283"/>
              <a:gd name="connsiteX2" fmla="*/ 2909 w 609993"/>
              <a:gd name="connsiteY2" fmla="*/ 242472 h 569283"/>
              <a:gd name="connsiteX3" fmla="*/ 11403 w 609993"/>
              <a:gd name="connsiteY3" fmla="*/ 287635 h 569283"/>
              <a:gd name="connsiteX4" fmla="*/ 25135 w 609993"/>
              <a:gd name="connsiteY4" fmla="*/ 330701 h 569283"/>
              <a:gd name="connsiteX5" fmla="*/ 43755 w 609993"/>
              <a:gd name="connsiteY5" fmla="*/ 371322 h 569283"/>
              <a:gd name="connsiteX6" fmla="*/ 66913 w 609993"/>
              <a:gd name="connsiteY6" fmla="*/ 409148 h 569283"/>
              <a:gd name="connsiteX7" fmla="*/ 94262 w 609993"/>
              <a:gd name="connsiteY7" fmla="*/ 443831 h 569283"/>
              <a:gd name="connsiteX8" fmla="*/ 125452 w 609993"/>
              <a:gd name="connsiteY8" fmla="*/ 475021 h 569283"/>
              <a:gd name="connsiteX9" fmla="*/ 160135 w 609993"/>
              <a:gd name="connsiteY9" fmla="*/ 502370 h 569283"/>
              <a:gd name="connsiteX10" fmla="*/ 197961 w 609993"/>
              <a:gd name="connsiteY10" fmla="*/ 525528 h 569283"/>
              <a:gd name="connsiteX11" fmla="*/ 238581 w 609993"/>
              <a:gd name="connsiteY11" fmla="*/ 544148 h 569283"/>
              <a:gd name="connsiteX12" fmla="*/ 281648 w 609993"/>
              <a:gd name="connsiteY12" fmla="*/ 557879 h 569283"/>
              <a:gd name="connsiteX13" fmla="*/ 326811 w 609993"/>
              <a:gd name="connsiteY13" fmla="*/ 566374 h 569283"/>
              <a:gd name="connsiteX14" fmla="*/ 373722 w 609993"/>
              <a:gd name="connsiteY14" fmla="*/ 569283 h 569283"/>
              <a:gd name="connsiteX15" fmla="*/ 609993 w 609993"/>
              <a:gd name="connsiteY15" fmla="*/ 569283 h 569283"/>
              <a:gd name="connsiteX0" fmla="*/ 0 w 609993"/>
              <a:gd name="connsiteY0" fmla="*/ 0 h 590873"/>
              <a:gd name="connsiteX1" fmla="*/ 0 w 609993"/>
              <a:gd name="connsiteY1" fmla="*/ 217151 h 590873"/>
              <a:gd name="connsiteX2" fmla="*/ 2909 w 609993"/>
              <a:gd name="connsiteY2" fmla="*/ 264062 h 590873"/>
              <a:gd name="connsiteX3" fmla="*/ 11403 w 609993"/>
              <a:gd name="connsiteY3" fmla="*/ 309225 h 590873"/>
              <a:gd name="connsiteX4" fmla="*/ 25135 w 609993"/>
              <a:gd name="connsiteY4" fmla="*/ 352291 h 590873"/>
              <a:gd name="connsiteX5" fmla="*/ 43755 w 609993"/>
              <a:gd name="connsiteY5" fmla="*/ 392912 h 590873"/>
              <a:gd name="connsiteX6" fmla="*/ 66913 w 609993"/>
              <a:gd name="connsiteY6" fmla="*/ 430738 h 590873"/>
              <a:gd name="connsiteX7" fmla="*/ 94262 w 609993"/>
              <a:gd name="connsiteY7" fmla="*/ 465421 h 590873"/>
              <a:gd name="connsiteX8" fmla="*/ 125452 w 609993"/>
              <a:gd name="connsiteY8" fmla="*/ 496611 h 590873"/>
              <a:gd name="connsiteX9" fmla="*/ 160135 w 609993"/>
              <a:gd name="connsiteY9" fmla="*/ 523960 h 590873"/>
              <a:gd name="connsiteX10" fmla="*/ 197961 w 609993"/>
              <a:gd name="connsiteY10" fmla="*/ 547118 h 590873"/>
              <a:gd name="connsiteX11" fmla="*/ 238581 w 609993"/>
              <a:gd name="connsiteY11" fmla="*/ 565738 h 590873"/>
              <a:gd name="connsiteX12" fmla="*/ 281648 w 609993"/>
              <a:gd name="connsiteY12" fmla="*/ 579469 h 590873"/>
              <a:gd name="connsiteX13" fmla="*/ 326811 w 609993"/>
              <a:gd name="connsiteY13" fmla="*/ 587964 h 590873"/>
              <a:gd name="connsiteX14" fmla="*/ 373722 w 609993"/>
              <a:gd name="connsiteY14" fmla="*/ 590873 h 590873"/>
              <a:gd name="connsiteX15" fmla="*/ 609993 w 609993"/>
              <a:gd name="connsiteY15" fmla="*/ 590873 h 590873"/>
              <a:gd name="connsiteX0" fmla="*/ 0 w 609993"/>
              <a:gd name="connsiteY0" fmla="*/ 0 h 601668"/>
              <a:gd name="connsiteX1" fmla="*/ 0 w 609993"/>
              <a:gd name="connsiteY1" fmla="*/ 227946 h 601668"/>
              <a:gd name="connsiteX2" fmla="*/ 2909 w 609993"/>
              <a:gd name="connsiteY2" fmla="*/ 274857 h 601668"/>
              <a:gd name="connsiteX3" fmla="*/ 11403 w 609993"/>
              <a:gd name="connsiteY3" fmla="*/ 320020 h 601668"/>
              <a:gd name="connsiteX4" fmla="*/ 25135 w 609993"/>
              <a:gd name="connsiteY4" fmla="*/ 363086 h 601668"/>
              <a:gd name="connsiteX5" fmla="*/ 43755 w 609993"/>
              <a:gd name="connsiteY5" fmla="*/ 403707 h 601668"/>
              <a:gd name="connsiteX6" fmla="*/ 66913 w 609993"/>
              <a:gd name="connsiteY6" fmla="*/ 441533 h 601668"/>
              <a:gd name="connsiteX7" fmla="*/ 94262 w 609993"/>
              <a:gd name="connsiteY7" fmla="*/ 476216 h 601668"/>
              <a:gd name="connsiteX8" fmla="*/ 125452 w 609993"/>
              <a:gd name="connsiteY8" fmla="*/ 507406 h 601668"/>
              <a:gd name="connsiteX9" fmla="*/ 160135 w 609993"/>
              <a:gd name="connsiteY9" fmla="*/ 534755 h 601668"/>
              <a:gd name="connsiteX10" fmla="*/ 197961 w 609993"/>
              <a:gd name="connsiteY10" fmla="*/ 557913 h 601668"/>
              <a:gd name="connsiteX11" fmla="*/ 238581 w 609993"/>
              <a:gd name="connsiteY11" fmla="*/ 576533 h 601668"/>
              <a:gd name="connsiteX12" fmla="*/ 281648 w 609993"/>
              <a:gd name="connsiteY12" fmla="*/ 590264 h 601668"/>
              <a:gd name="connsiteX13" fmla="*/ 326811 w 609993"/>
              <a:gd name="connsiteY13" fmla="*/ 598759 h 601668"/>
              <a:gd name="connsiteX14" fmla="*/ 373722 w 609993"/>
              <a:gd name="connsiteY14" fmla="*/ 601668 h 601668"/>
              <a:gd name="connsiteX15" fmla="*/ 609993 w 609993"/>
              <a:gd name="connsiteY15" fmla="*/ 601668 h 601668"/>
              <a:gd name="connsiteX0" fmla="*/ 0 w 609993"/>
              <a:gd name="connsiteY0" fmla="*/ 0 h 619660"/>
              <a:gd name="connsiteX1" fmla="*/ 0 w 609993"/>
              <a:gd name="connsiteY1" fmla="*/ 245938 h 619660"/>
              <a:gd name="connsiteX2" fmla="*/ 2909 w 609993"/>
              <a:gd name="connsiteY2" fmla="*/ 292849 h 619660"/>
              <a:gd name="connsiteX3" fmla="*/ 11403 w 609993"/>
              <a:gd name="connsiteY3" fmla="*/ 338012 h 619660"/>
              <a:gd name="connsiteX4" fmla="*/ 25135 w 609993"/>
              <a:gd name="connsiteY4" fmla="*/ 381078 h 619660"/>
              <a:gd name="connsiteX5" fmla="*/ 43755 w 609993"/>
              <a:gd name="connsiteY5" fmla="*/ 421699 h 619660"/>
              <a:gd name="connsiteX6" fmla="*/ 66913 w 609993"/>
              <a:gd name="connsiteY6" fmla="*/ 459525 h 619660"/>
              <a:gd name="connsiteX7" fmla="*/ 94262 w 609993"/>
              <a:gd name="connsiteY7" fmla="*/ 494208 h 619660"/>
              <a:gd name="connsiteX8" fmla="*/ 125452 w 609993"/>
              <a:gd name="connsiteY8" fmla="*/ 525398 h 619660"/>
              <a:gd name="connsiteX9" fmla="*/ 160135 w 609993"/>
              <a:gd name="connsiteY9" fmla="*/ 552747 h 619660"/>
              <a:gd name="connsiteX10" fmla="*/ 197961 w 609993"/>
              <a:gd name="connsiteY10" fmla="*/ 575905 h 619660"/>
              <a:gd name="connsiteX11" fmla="*/ 238581 w 609993"/>
              <a:gd name="connsiteY11" fmla="*/ 594525 h 619660"/>
              <a:gd name="connsiteX12" fmla="*/ 281648 w 609993"/>
              <a:gd name="connsiteY12" fmla="*/ 608256 h 619660"/>
              <a:gd name="connsiteX13" fmla="*/ 326811 w 609993"/>
              <a:gd name="connsiteY13" fmla="*/ 616751 h 619660"/>
              <a:gd name="connsiteX14" fmla="*/ 373722 w 609993"/>
              <a:gd name="connsiteY14" fmla="*/ 619660 h 619660"/>
              <a:gd name="connsiteX15" fmla="*/ 609993 w 609993"/>
              <a:gd name="connsiteY15" fmla="*/ 619660 h 6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993" h="619660">
                <a:moveTo>
                  <a:pt x="0" y="0"/>
                </a:moveTo>
                <a:lnTo>
                  <a:pt x="0" y="245938"/>
                </a:lnTo>
                <a:lnTo>
                  <a:pt x="2909" y="292849"/>
                </a:lnTo>
                <a:lnTo>
                  <a:pt x="11403" y="338012"/>
                </a:lnTo>
                <a:lnTo>
                  <a:pt x="25135" y="381078"/>
                </a:lnTo>
                <a:lnTo>
                  <a:pt x="43755" y="421699"/>
                </a:lnTo>
                <a:lnTo>
                  <a:pt x="66913" y="459525"/>
                </a:lnTo>
                <a:lnTo>
                  <a:pt x="94262" y="494208"/>
                </a:lnTo>
                <a:lnTo>
                  <a:pt x="125452" y="525398"/>
                </a:lnTo>
                <a:lnTo>
                  <a:pt x="160135" y="552747"/>
                </a:lnTo>
                <a:lnTo>
                  <a:pt x="197961" y="575905"/>
                </a:lnTo>
                <a:lnTo>
                  <a:pt x="238581" y="594525"/>
                </a:lnTo>
                <a:lnTo>
                  <a:pt x="281648" y="608256"/>
                </a:lnTo>
                <a:lnTo>
                  <a:pt x="326811" y="616751"/>
                </a:lnTo>
                <a:lnTo>
                  <a:pt x="373722" y="619660"/>
                </a:lnTo>
                <a:lnTo>
                  <a:pt x="609993" y="619660"/>
                </a:lnTo>
              </a:path>
            </a:pathLst>
          </a:custGeom>
          <a:ln w="127000">
            <a:solidFill>
              <a:schemeClr val="accent2"/>
            </a:solidFill>
          </a:ln>
        </p:spPr>
        <p:txBody>
          <a:bodyPr wrap="square" lIns="0" tIns="0" rIns="0" bIns="0" rtlCol="0"/>
          <a:lstStyle/>
          <a:p>
            <a:endParaRPr sz="1588" b="0" i="0" dirty="0">
              <a:latin typeface="Verdana" panose="020B0604030504040204" pitchFamily="34" charset="0"/>
            </a:endParaRPr>
          </a:p>
        </p:txBody>
      </p:sp>
      <p:sp>
        <p:nvSpPr>
          <p:cNvPr id="8" name="Rectangle 7"/>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11" name="Picture 10">
            <a:extLst>
              <a:ext uri="{FF2B5EF4-FFF2-40B4-BE49-F238E27FC236}">
                <a16:creationId xmlns:a16="http://schemas.microsoft.com/office/drawing/2014/main" id="{7C75C553-1408-4448-87AE-7B7B85D103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02" y="6166239"/>
            <a:ext cx="1610393" cy="652148"/>
          </a:xfrm>
          <a:prstGeom prst="rect">
            <a:avLst/>
          </a:prstGeom>
        </p:spPr>
      </p:pic>
    </p:spTree>
    <p:extLst>
      <p:ext uri="{BB962C8B-B14F-4D97-AF65-F5344CB8AC3E}">
        <p14:creationId xmlns:p14="http://schemas.microsoft.com/office/powerpoint/2010/main" val="198722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Title Only">
    <p:bg>
      <p:bgPr>
        <a:solidFill>
          <a:schemeClr val="accent1"/>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11" name="object 4">
            <a:extLst>
              <a:ext uri="{FF2B5EF4-FFF2-40B4-BE49-F238E27FC236}">
                <a16:creationId xmlns:a16="http://schemas.microsoft.com/office/drawing/2014/main" id="{A7B4EFB0-B131-8C45-922C-4F82008EC346}"/>
              </a:ext>
            </a:extLst>
          </p:cNvPr>
          <p:cNvSpPr/>
          <p:nvPr userDrawn="1"/>
        </p:nvSpPr>
        <p:spPr>
          <a:xfrm>
            <a:off x="7552943" y="2860752"/>
            <a:ext cx="3245873" cy="3995057"/>
          </a:xfrm>
          <a:custGeom>
            <a:avLst/>
            <a:gdLst>
              <a:gd name="connsiteX0" fmla="*/ 3678656 w 3678656"/>
              <a:gd name="connsiteY0" fmla="*/ 3886200 h 3886200"/>
              <a:gd name="connsiteX1" fmla="*/ 3678656 w 3678656"/>
              <a:gd name="connsiteY1" fmla="*/ 1400378 h 3886200"/>
              <a:gd name="connsiteX2" fmla="*/ 3677845 w 3678656"/>
              <a:gd name="connsiteY2" fmla="*/ 1352197 h 3886200"/>
              <a:gd name="connsiteX3" fmla="*/ 3675429 w 3678656"/>
              <a:gd name="connsiteY3" fmla="*/ 1304427 h 3886200"/>
              <a:gd name="connsiteX4" fmla="*/ 3671433 w 3678656"/>
              <a:gd name="connsiteY4" fmla="*/ 1257093 h 3886200"/>
              <a:gd name="connsiteX5" fmla="*/ 3665884 w 3678656"/>
              <a:gd name="connsiteY5" fmla="*/ 1210222 h 3886200"/>
              <a:gd name="connsiteX6" fmla="*/ 3658808 w 3678656"/>
              <a:gd name="connsiteY6" fmla="*/ 1163839 h 3886200"/>
              <a:gd name="connsiteX7" fmla="*/ 3650231 w 3678656"/>
              <a:gd name="connsiteY7" fmla="*/ 1117971 h 3886200"/>
              <a:gd name="connsiteX8" fmla="*/ 3640179 w 3678656"/>
              <a:gd name="connsiteY8" fmla="*/ 1072643 h 3886200"/>
              <a:gd name="connsiteX9" fmla="*/ 3628677 w 3678656"/>
              <a:gd name="connsiteY9" fmla="*/ 1027882 h 3886200"/>
              <a:gd name="connsiteX10" fmla="*/ 3615752 w 3678656"/>
              <a:gd name="connsiteY10" fmla="*/ 983713 h 3886200"/>
              <a:gd name="connsiteX11" fmla="*/ 3601430 w 3678656"/>
              <a:gd name="connsiteY11" fmla="*/ 940163 h 3886200"/>
              <a:gd name="connsiteX12" fmla="*/ 3585736 w 3678656"/>
              <a:gd name="connsiteY12" fmla="*/ 897257 h 3886200"/>
              <a:gd name="connsiteX13" fmla="*/ 3568696 w 3678656"/>
              <a:gd name="connsiteY13" fmla="*/ 855021 h 3886200"/>
              <a:gd name="connsiteX14" fmla="*/ 3550338 w 3678656"/>
              <a:gd name="connsiteY14" fmla="*/ 813481 h 3886200"/>
              <a:gd name="connsiteX15" fmla="*/ 3530685 w 3678656"/>
              <a:gd name="connsiteY15" fmla="*/ 772663 h 3886200"/>
              <a:gd name="connsiteX16" fmla="*/ 3509765 w 3678656"/>
              <a:gd name="connsiteY16" fmla="*/ 732594 h 3886200"/>
              <a:gd name="connsiteX17" fmla="*/ 3487604 w 3678656"/>
              <a:gd name="connsiteY17" fmla="*/ 693299 h 3886200"/>
              <a:gd name="connsiteX18" fmla="*/ 3464227 w 3678656"/>
              <a:gd name="connsiteY18" fmla="*/ 654804 h 3886200"/>
              <a:gd name="connsiteX19" fmla="*/ 3439660 w 3678656"/>
              <a:gd name="connsiteY19" fmla="*/ 617135 h 3886200"/>
              <a:gd name="connsiteX20" fmla="*/ 3413930 w 3678656"/>
              <a:gd name="connsiteY20" fmla="*/ 580318 h 3886200"/>
              <a:gd name="connsiteX21" fmla="*/ 3387062 w 3678656"/>
              <a:gd name="connsiteY21" fmla="*/ 544379 h 3886200"/>
              <a:gd name="connsiteX22" fmla="*/ 3359082 w 3678656"/>
              <a:gd name="connsiteY22" fmla="*/ 509345 h 3886200"/>
              <a:gd name="connsiteX23" fmla="*/ 3330016 w 3678656"/>
              <a:gd name="connsiteY23" fmla="*/ 475240 h 3886200"/>
              <a:gd name="connsiteX24" fmla="*/ 3299891 w 3678656"/>
              <a:gd name="connsiteY24" fmla="*/ 442091 h 3886200"/>
              <a:gd name="connsiteX25" fmla="*/ 3268732 w 3678656"/>
              <a:gd name="connsiteY25" fmla="*/ 409924 h 3886200"/>
              <a:gd name="connsiteX26" fmla="*/ 3236565 w 3678656"/>
              <a:gd name="connsiteY26" fmla="*/ 378765 h 3886200"/>
              <a:gd name="connsiteX27" fmla="*/ 3203416 w 3678656"/>
              <a:gd name="connsiteY27" fmla="*/ 348639 h 3886200"/>
              <a:gd name="connsiteX28" fmla="*/ 3169311 w 3678656"/>
              <a:gd name="connsiteY28" fmla="*/ 319574 h 3886200"/>
              <a:gd name="connsiteX29" fmla="*/ 3134276 w 3678656"/>
              <a:gd name="connsiteY29" fmla="*/ 291594 h 3886200"/>
              <a:gd name="connsiteX30" fmla="*/ 3098337 w 3678656"/>
              <a:gd name="connsiteY30" fmla="*/ 264726 h 3886200"/>
              <a:gd name="connsiteX31" fmla="*/ 3061520 w 3678656"/>
              <a:gd name="connsiteY31" fmla="*/ 238995 h 3886200"/>
              <a:gd name="connsiteX32" fmla="*/ 3023852 w 3678656"/>
              <a:gd name="connsiteY32" fmla="*/ 214429 h 3886200"/>
              <a:gd name="connsiteX33" fmla="*/ 2985357 w 3678656"/>
              <a:gd name="connsiteY33" fmla="*/ 191052 h 3886200"/>
              <a:gd name="connsiteX34" fmla="*/ 2946061 w 3678656"/>
              <a:gd name="connsiteY34" fmla="*/ 168890 h 3886200"/>
              <a:gd name="connsiteX35" fmla="*/ 2905992 w 3678656"/>
              <a:gd name="connsiteY35" fmla="*/ 147970 h 3886200"/>
              <a:gd name="connsiteX36" fmla="*/ 2865175 w 3678656"/>
              <a:gd name="connsiteY36" fmla="*/ 128318 h 3886200"/>
              <a:gd name="connsiteX37" fmla="*/ 2823635 w 3678656"/>
              <a:gd name="connsiteY37" fmla="*/ 109959 h 3886200"/>
              <a:gd name="connsiteX38" fmla="*/ 2781399 w 3678656"/>
              <a:gd name="connsiteY38" fmla="*/ 92920 h 3886200"/>
              <a:gd name="connsiteX39" fmla="*/ 2738493 w 3678656"/>
              <a:gd name="connsiteY39" fmla="*/ 77226 h 3886200"/>
              <a:gd name="connsiteX40" fmla="*/ 2694942 w 3678656"/>
              <a:gd name="connsiteY40" fmla="*/ 62904 h 3886200"/>
              <a:gd name="connsiteX41" fmla="*/ 2650773 w 3678656"/>
              <a:gd name="connsiteY41" fmla="*/ 49978 h 3886200"/>
              <a:gd name="connsiteX42" fmla="*/ 2606012 w 3678656"/>
              <a:gd name="connsiteY42" fmla="*/ 38477 h 3886200"/>
              <a:gd name="connsiteX43" fmla="*/ 2560684 w 3678656"/>
              <a:gd name="connsiteY43" fmla="*/ 28424 h 3886200"/>
              <a:gd name="connsiteX44" fmla="*/ 2514816 w 3678656"/>
              <a:gd name="connsiteY44" fmla="*/ 19847 h 3886200"/>
              <a:gd name="connsiteX45" fmla="*/ 2468434 w 3678656"/>
              <a:gd name="connsiteY45" fmla="*/ 12771 h 3886200"/>
              <a:gd name="connsiteX46" fmla="*/ 2421563 w 3678656"/>
              <a:gd name="connsiteY46" fmla="*/ 7223 h 3886200"/>
              <a:gd name="connsiteX47" fmla="*/ 2374229 w 3678656"/>
              <a:gd name="connsiteY47" fmla="*/ 3227 h 3886200"/>
              <a:gd name="connsiteX48" fmla="*/ 2326459 w 3678656"/>
              <a:gd name="connsiteY48" fmla="*/ 811 h 3886200"/>
              <a:gd name="connsiteX49" fmla="*/ 2278278 w 3678656"/>
              <a:gd name="connsiteY49" fmla="*/ 0 h 3886200"/>
              <a:gd name="connsiteX50" fmla="*/ 0 w 3678656"/>
              <a:gd name="connsiteY50" fmla="*/ 0 h 3886200"/>
              <a:gd name="connsiteX0" fmla="*/ 3711556 w 3711556"/>
              <a:gd name="connsiteY0" fmla="*/ 4560631 h 4560631"/>
              <a:gd name="connsiteX1" fmla="*/ 3678656 w 3711556"/>
              <a:gd name="connsiteY1" fmla="*/ 1400378 h 4560631"/>
              <a:gd name="connsiteX2" fmla="*/ 3677845 w 3711556"/>
              <a:gd name="connsiteY2" fmla="*/ 1352197 h 4560631"/>
              <a:gd name="connsiteX3" fmla="*/ 3675429 w 3711556"/>
              <a:gd name="connsiteY3" fmla="*/ 1304427 h 4560631"/>
              <a:gd name="connsiteX4" fmla="*/ 3671433 w 3711556"/>
              <a:gd name="connsiteY4" fmla="*/ 1257093 h 4560631"/>
              <a:gd name="connsiteX5" fmla="*/ 3665884 w 3711556"/>
              <a:gd name="connsiteY5" fmla="*/ 1210222 h 4560631"/>
              <a:gd name="connsiteX6" fmla="*/ 3658808 w 3711556"/>
              <a:gd name="connsiteY6" fmla="*/ 1163839 h 4560631"/>
              <a:gd name="connsiteX7" fmla="*/ 3650231 w 3711556"/>
              <a:gd name="connsiteY7" fmla="*/ 1117971 h 4560631"/>
              <a:gd name="connsiteX8" fmla="*/ 3640179 w 3711556"/>
              <a:gd name="connsiteY8" fmla="*/ 1072643 h 4560631"/>
              <a:gd name="connsiteX9" fmla="*/ 3628677 w 3711556"/>
              <a:gd name="connsiteY9" fmla="*/ 1027882 h 4560631"/>
              <a:gd name="connsiteX10" fmla="*/ 3615752 w 3711556"/>
              <a:gd name="connsiteY10" fmla="*/ 983713 h 4560631"/>
              <a:gd name="connsiteX11" fmla="*/ 3601430 w 3711556"/>
              <a:gd name="connsiteY11" fmla="*/ 940163 h 4560631"/>
              <a:gd name="connsiteX12" fmla="*/ 3585736 w 3711556"/>
              <a:gd name="connsiteY12" fmla="*/ 897257 h 4560631"/>
              <a:gd name="connsiteX13" fmla="*/ 3568696 w 3711556"/>
              <a:gd name="connsiteY13" fmla="*/ 855021 h 4560631"/>
              <a:gd name="connsiteX14" fmla="*/ 3550338 w 3711556"/>
              <a:gd name="connsiteY14" fmla="*/ 813481 h 4560631"/>
              <a:gd name="connsiteX15" fmla="*/ 3530685 w 3711556"/>
              <a:gd name="connsiteY15" fmla="*/ 772663 h 4560631"/>
              <a:gd name="connsiteX16" fmla="*/ 3509765 w 3711556"/>
              <a:gd name="connsiteY16" fmla="*/ 732594 h 4560631"/>
              <a:gd name="connsiteX17" fmla="*/ 3487604 w 3711556"/>
              <a:gd name="connsiteY17" fmla="*/ 693299 h 4560631"/>
              <a:gd name="connsiteX18" fmla="*/ 3464227 w 3711556"/>
              <a:gd name="connsiteY18" fmla="*/ 654804 h 4560631"/>
              <a:gd name="connsiteX19" fmla="*/ 3439660 w 3711556"/>
              <a:gd name="connsiteY19" fmla="*/ 617135 h 4560631"/>
              <a:gd name="connsiteX20" fmla="*/ 3413930 w 3711556"/>
              <a:gd name="connsiteY20" fmla="*/ 580318 h 4560631"/>
              <a:gd name="connsiteX21" fmla="*/ 3387062 w 3711556"/>
              <a:gd name="connsiteY21" fmla="*/ 544379 h 4560631"/>
              <a:gd name="connsiteX22" fmla="*/ 3359082 w 3711556"/>
              <a:gd name="connsiteY22" fmla="*/ 509345 h 4560631"/>
              <a:gd name="connsiteX23" fmla="*/ 3330016 w 3711556"/>
              <a:gd name="connsiteY23" fmla="*/ 475240 h 4560631"/>
              <a:gd name="connsiteX24" fmla="*/ 3299891 w 3711556"/>
              <a:gd name="connsiteY24" fmla="*/ 442091 h 4560631"/>
              <a:gd name="connsiteX25" fmla="*/ 3268732 w 3711556"/>
              <a:gd name="connsiteY25" fmla="*/ 409924 h 4560631"/>
              <a:gd name="connsiteX26" fmla="*/ 3236565 w 3711556"/>
              <a:gd name="connsiteY26" fmla="*/ 378765 h 4560631"/>
              <a:gd name="connsiteX27" fmla="*/ 3203416 w 3711556"/>
              <a:gd name="connsiteY27" fmla="*/ 348639 h 4560631"/>
              <a:gd name="connsiteX28" fmla="*/ 3169311 w 3711556"/>
              <a:gd name="connsiteY28" fmla="*/ 319574 h 4560631"/>
              <a:gd name="connsiteX29" fmla="*/ 3134276 w 3711556"/>
              <a:gd name="connsiteY29" fmla="*/ 291594 h 4560631"/>
              <a:gd name="connsiteX30" fmla="*/ 3098337 w 3711556"/>
              <a:gd name="connsiteY30" fmla="*/ 264726 h 4560631"/>
              <a:gd name="connsiteX31" fmla="*/ 3061520 w 3711556"/>
              <a:gd name="connsiteY31" fmla="*/ 238995 h 4560631"/>
              <a:gd name="connsiteX32" fmla="*/ 3023852 w 3711556"/>
              <a:gd name="connsiteY32" fmla="*/ 214429 h 4560631"/>
              <a:gd name="connsiteX33" fmla="*/ 2985357 w 3711556"/>
              <a:gd name="connsiteY33" fmla="*/ 191052 h 4560631"/>
              <a:gd name="connsiteX34" fmla="*/ 2946061 w 3711556"/>
              <a:gd name="connsiteY34" fmla="*/ 168890 h 4560631"/>
              <a:gd name="connsiteX35" fmla="*/ 2905992 w 3711556"/>
              <a:gd name="connsiteY35" fmla="*/ 147970 h 4560631"/>
              <a:gd name="connsiteX36" fmla="*/ 2865175 w 3711556"/>
              <a:gd name="connsiteY36" fmla="*/ 128318 h 4560631"/>
              <a:gd name="connsiteX37" fmla="*/ 2823635 w 3711556"/>
              <a:gd name="connsiteY37" fmla="*/ 109959 h 4560631"/>
              <a:gd name="connsiteX38" fmla="*/ 2781399 w 3711556"/>
              <a:gd name="connsiteY38" fmla="*/ 92920 h 4560631"/>
              <a:gd name="connsiteX39" fmla="*/ 2738493 w 3711556"/>
              <a:gd name="connsiteY39" fmla="*/ 77226 h 4560631"/>
              <a:gd name="connsiteX40" fmla="*/ 2694942 w 3711556"/>
              <a:gd name="connsiteY40" fmla="*/ 62904 h 4560631"/>
              <a:gd name="connsiteX41" fmla="*/ 2650773 w 3711556"/>
              <a:gd name="connsiteY41" fmla="*/ 49978 h 4560631"/>
              <a:gd name="connsiteX42" fmla="*/ 2606012 w 3711556"/>
              <a:gd name="connsiteY42" fmla="*/ 38477 h 4560631"/>
              <a:gd name="connsiteX43" fmla="*/ 2560684 w 3711556"/>
              <a:gd name="connsiteY43" fmla="*/ 28424 h 4560631"/>
              <a:gd name="connsiteX44" fmla="*/ 2514816 w 3711556"/>
              <a:gd name="connsiteY44" fmla="*/ 19847 h 4560631"/>
              <a:gd name="connsiteX45" fmla="*/ 2468434 w 3711556"/>
              <a:gd name="connsiteY45" fmla="*/ 12771 h 4560631"/>
              <a:gd name="connsiteX46" fmla="*/ 2421563 w 3711556"/>
              <a:gd name="connsiteY46" fmla="*/ 7223 h 4560631"/>
              <a:gd name="connsiteX47" fmla="*/ 2374229 w 3711556"/>
              <a:gd name="connsiteY47" fmla="*/ 3227 h 4560631"/>
              <a:gd name="connsiteX48" fmla="*/ 2326459 w 3711556"/>
              <a:gd name="connsiteY48" fmla="*/ 811 h 4560631"/>
              <a:gd name="connsiteX49" fmla="*/ 2278278 w 3711556"/>
              <a:gd name="connsiteY49" fmla="*/ 0 h 4560631"/>
              <a:gd name="connsiteX50" fmla="*/ 0 w 3711556"/>
              <a:gd name="connsiteY50" fmla="*/ 0 h 4560631"/>
              <a:gd name="connsiteX0" fmla="*/ 3629309 w 3678656"/>
              <a:gd name="connsiteY0" fmla="*/ 4560631 h 4560631"/>
              <a:gd name="connsiteX1" fmla="*/ 3678656 w 3678656"/>
              <a:gd name="connsiteY1" fmla="*/ 1400378 h 4560631"/>
              <a:gd name="connsiteX2" fmla="*/ 3677845 w 3678656"/>
              <a:gd name="connsiteY2" fmla="*/ 1352197 h 4560631"/>
              <a:gd name="connsiteX3" fmla="*/ 3675429 w 3678656"/>
              <a:gd name="connsiteY3" fmla="*/ 1304427 h 4560631"/>
              <a:gd name="connsiteX4" fmla="*/ 3671433 w 3678656"/>
              <a:gd name="connsiteY4" fmla="*/ 1257093 h 4560631"/>
              <a:gd name="connsiteX5" fmla="*/ 3665884 w 3678656"/>
              <a:gd name="connsiteY5" fmla="*/ 1210222 h 4560631"/>
              <a:gd name="connsiteX6" fmla="*/ 3658808 w 3678656"/>
              <a:gd name="connsiteY6" fmla="*/ 1163839 h 4560631"/>
              <a:gd name="connsiteX7" fmla="*/ 3650231 w 3678656"/>
              <a:gd name="connsiteY7" fmla="*/ 1117971 h 4560631"/>
              <a:gd name="connsiteX8" fmla="*/ 3640179 w 3678656"/>
              <a:gd name="connsiteY8" fmla="*/ 1072643 h 4560631"/>
              <a:gd name="connsiteX9" fmla="*/ 3628677 w 3678656"/>
              <a:gd name="connsiteY9" fmla="*/ 1027882 h 4560631"/>
              <a:gd name="connsiteX10" fmla="*/ 3615752 w 3678656"/>
              <a:gd name="connsiteY10" fmla="*/ 983713 h 4560631"/>
              <a:gd name="connsiteX11" fmla="*/ 3601430 w 3678656"/>
              <a:gd name="connsiteY11" fmla="*/ 940163 h 4560631"/>
              <a:gd name="connsiteX12" fmla="*/ 3585736 w 3678656"/>
              <a:gd name="connsiteY12" fmla="*/ 897257 h 4560631"/>
              <a:gd name="connsiteX13" fmla="*/ 3568696 w 3678656"/>
              <a:gd name="connsiteY13" fmla="*/ 855021 h 4560631"/>
              <a:gd name="connsiteX14" fmla="*/ 3550338 w 3678656"/>
              <a:gd name="connsiteY14" fmla="*/ 813481 h 4560631"/>
              <a:gd name="connsiteX15" fmla="*/ 3530685 w 3678656"/>
              <a:gd name="connsiteY15" fmla="*/ 772663 h 4560631"/>
              <a:gd name="connsiteX16" fmla="*/ 3509765 w 3678656"/>
              <a:gd name="connsiteY16" fmla="*/ 732594 h 4560631"/>
              <a:gd name="connsiteX17" fmla="*/ 3487604 w 3678656"/>
              <a:gd name="connsiteY17" fmla="*/ 693299 h 4560631"/>
              <a:gd name="connsiteX18" fmla="*/ 3464227 w 3678656"/>
              <a:gd name="connsiteY18" fmla="*/ 654804 h 4560631"/>
              <a:gd name="connsiteX19" fmla="*/ 3439660 w 3678656"/>
              <a:gd name="connsiteY19" fmla="*/ 617135 h 4560631"/>
              <a:gd name="connsiteX20" fmla="*/ 3413930 w 3678656"/>
              <a:gd name="connsiteY20" fmla="*/ 580318 h 4560631"/>
              <a:gd name="connsiteX21" fmla="*/ 3387062 w 3678656"/>
              <a:gd name="connsiteY21" fmla="*/ 544379 h 4560631"/>
              <a:gd name="connsiteX22" fmla="*/ 3359082 w 3678656"/>
              <a:gd name="connsiteY22" fmla="*/ 509345 h 4560631"/>
              <a:gd name="connsiteX23" fmla="*/ 3330016 w 3678656"/>
              <a:gd name="connsiteY23" fmla="*/ 475240 h 4560631"/>
              <a:gd name="connsiteX24" fmla="*/ 3299891 w 3678656"/>
              <a:gd name="connsiteY24" fmla="*/ 442091 h 4560631"/>
              <a:gd name="connsiteX25" fmla="*/ 3268732 w 3678656"/>
              <a:gd name="connsiteY25" fmla="*/ 409924 h 4560631"/>
              <a:gd name="connsiteX26" fmla="*/ 3236565 w 3678656"/>
              <a:gd name="connsiteY26" fmla="*/ 378765 h 4560631"/>
              <a:gd name="connsiteX27" fmla="*/ 3203416 w 3678656"/>
              <a:gd name="connsiteY27" fmla="*/ 348639 h 4560631"/>
              <a:gd name="connsiteX28" fmla="*/ 3169311 w 3678656"/>
              <a:gd name="connsiteY28" fmla="*/ 319574 h 4560631"/>
              <a:gd name="connsiteX29" fmla="*/ 3134276 w 3678656"/>
              <a:gd name="connsiteY29" fmla="*/ 291594 h 4560631"/>
              <a:gd name="connsiteX30" fmla="*/ 3098337 w 3678656"/>
              <a:gd name="connsiteY30" fmla="*/ 264726 h 4560631"/>
              <a:gd name="connsiteX31" fmla="*/ 3061520 w 3678656"/>
              <a:gd name="connsiteY31" fmla="*/ 238995 h 4560631"/>
              <a:gd name="connsiteX32" fmla="*/ 3023852 w 3678656"/>
              <a:gd name="connsiteY32" fmla="*/ 214429 h 4560631"/>
              <a:gd name="connsiteX33" fmla="*/ 2985357 w 3678656"/>
              <a:gd name="connsiteY33" fmla="*/ 191052 h 4560631"/>
              <a:gd name="connsiteX34" fmla="*/ 2946061 w 3678656"/>
              <a:gd name="connsiteY34" fmla="*/ 168890 h 4560631"/>
              <a:gd name="connsiteX35" fmla="*/ 2905992 w 3678656"/>
              <a:gd name="connsiteY35" fmla="*/ 147970 h 4560631"/>
              <a:gd name="connsiteX36" fmla="*/ 2865175 w 3678656"/>
              <a:gd name="connsiteY36" fmla="*/ 128318 h 4560631"/>
              <a:gd name="connsiteX37" fmla="*/ 2823635 w 3678656"/>
              <a:gd name="connsiteY37" fmla="*/ 109959 h 4560631"/>
              <a:gd name="connsiteX38" fmla="*/ 2781399 w 3678656"/>
              <a:gd name="connsiteY38" fmla="*/ 92920 h 4560631"/>
              <a:gd name="connsiteX39" fmla="*/ 2738493 w 3678656"/>
              <a:gd name="connsiteY39" fmla="*/ 77226 h 4560631"/>
              <a:gd name="connsiteX40" fmla="*/ 2694942 w 3678656"/>
              <a:gd name="connsiteY40" fmla="*/ 62904 h 4560631"/>
              <a:gd name="connsiteX41" fmla="*/ 2650773 w 3678656"/>
              <a:gd name="connsiteY41" fmla="*/ 49978 h 4560631"/>
              <a:gd name="connsiteX42" fmla="*/ 2606012 w 3678656"/>
              <a:gd name="connsiteY42" fmla="*/ 38477 h 4560631"/>
              <a:gd name="connsiteX43" fmla="*/ 2560684 w 3678656"/>
              <a:gd name="connsiteY43" fmla="*/ 28424 h 4560631"/>
              <a:gd name="connsiteX44" fmla="*/ 2514816 w 3678656"/>
              <a:gd name="connsiteY44" fmla="*/ 19847 h 4560631"/>
              <a:gd name="connsiteX45" fmla="*/ 2468434 w 3678656"/>
              <a:gd name="connsiteY45" fmla="*/ 12771 h 4560631"/>
              <a:gd name="connsiteX46" fmla="*/ 2421563 w 3678656"/>
              <a:gd name="connsiteY46" fmla="*/ 7223 h 4560631"/>
              <a:gd name="connsiteX47" fmla="*/ 2374229 w 3678656"/>
              <a:gd name="connsiteY47" fmla="*/ 3227 h 4560631"/>
              <a:gd name="connsiteX48" fmla="*/ 2326459 w 3678656"/>
              <a:gd name="connsiteY48" fmla="*/ 811 h 4560631"/>
              <a:gd name="connsiteX49" fmla="*/ 2278278 w 3678656"/>
              <a:gd name="connsiteY49" fmla="*/ 0 h 4560631"/>
              <a:gd name="connsiteX50" fmla="*/ 0 w 3678656"/>
              <a:gd name="connsiteY50" fmla="*/ 0 h 4560631"/>
              <a:gd name="connsiteX0" fmla="*/ 3645760 w 3678656"/>
              <a:gd name="connsiteY0" fmla="*/ 4593529 h 4593529"/>
              <a:gd name="connsiteX1" fmla="*/ 3678656 w 3678656"/>
              <a:gd name="connsiteY1" fmla="*/ 1400378 h 4593529"/>
              <a:gd name="connsiteX2" fmla="*/ 3677845 w 3678656"/>
              <a:gd name="connsiteY2" fmla="*/ 1352197 h 4593529"/>
              <a:gd name="connsiteX3" fmla="*/ 3675429 w 3678656"/>
              <a:gd name="connsiteY3" fmla="*/ 1304427 h 4593529"/>
              <a:gd name="connsiteX4" fmla="*/ 3671433 w 3678656"/>
              <a:gd name="connsiteY4" fmla="*/ 1257093 h 4593529"/>
              <a:gd name="connsiteX5" fmla="*/ 3665884 w 3678656"/>
              <a:gd name="connsiteY5" fmla="*/ 1210222 h 4593529"/>
              <a:gd name="connsiteX6" fmla="*/ 3658808 w 3678656"/>
              <a:gd name="connsiteY6" fmla="*/ 1163839 h 4593529"/>
              <a:gd name="connsiteX7" fmla="*/ 3650231 w 3678656"/>
              <a:gd name="connsiteY7" fmla="*/ 1117971 h 4593529"/>
              <a:gd name="connsiteX8" fmla="*/ 3640179 w 3678656"/>
              <a:gd name="connsiteY8" fmla="*/ 1072643 h 4593529"/>
              <a:gd name="connsiteX9" fmla="*/ 3628677 w 3678656"/>
              <a:gd name="connsiteY9" fmla="*/ 1027882 h 4593529"/>
              <a:gd name="connsiteX10" fmla="*/ 3615752 w 3678656"/>
              <a:gd name="connsiteY10" fmla="*/ 983713 h 4593529"/>
              <a:gd name="connsiteX11" fmla="*/ 3601430 w 3678656"/>
              <a:gd name="connsiteY11" fmla="*/ 940163 h 4593529"/>
              <a:gd name="connsiteX12" fmla="*/ 3585736 w 3678656"/>
              <a:gd name="connsiteY12" fmla="*/ 897257 h 4593529"/>
              <a:gd name="connsiteX13" fmla="*/ 3568696 w 3678656"/>
              <a:gd name="connsiteY13" fmla="*/ 855021 h 4593529"/>
              <a:gd name="connsiteX14" fmla="*/ 3550338 w 3678656"/>
              <a:gd name="connsiteY14" fmla="*/ 813481 h 4593529"/>
              <a:gd name="connsiteX15" fmla="*/ 3530685 w 3678656"/>
              <a:gd name="connsiteY15" fmla="*/ 772663 h 4593529"/>
              <a:gd name="connsiteX16" fmla="*/ 3509765 w 3678656"/>
              <a:gd name="connsiteY16" fmla="*/ 732594 h 4593529"/>
              <a:gd name="connsiteX17" fmla="*/ 3487604 w 3678656"/>
              <a:gd name="connsiteY17" fmla="*/ 693299 h 4593529"/>
              <a:gd name="connsiteX18" fmla="*/ 3464227 w 3678656"/>
              <a:gd name="connsiteY18" fmla="*/ 654804 h 4593529"/>
              <a:gd name="connsiteX19" fmla="*/ 3439660 w 3678656"/>
              <a:gd name="connsiteY19" fmla="*/ 617135 h 4593529"/>
              <a:gd name="connsiteX20" fmla="*/ 3413930 w 3678656"/>
              <a:gd name="connsiteY20" fmla="*/ 580318 h 4593529"/>
              <a:gd name="connsiteX21" fmla="*/ 3387062 w 3678656"/>
              <a:gd name="connsiteY21" fmla="*/ 544379 h 4593529"/>
              <a:gd name="connsiteX22" fmla="*/ 3359082 w 3678656"/>
              <a:gd name="connsiteY22" fmla="*/ 509345 h 4593529"/>
              <a:gd name="connsiteX23" fmla="*/ 3330016 w 3678656"/>
              <a:gd name="connsiteY23" fmla="*/ 475240 h 4593529"/>
              <a:gd name="connsiteX24" fmla="*/ 3299891 w 3678656"/>
              <a:gd name="connsiteY24" fmla="*/ 442091 h 4593529"/>
              <a:gd name="connsiteX25" fmla="*/ 3268732 w 3678656"/>
              <a:gd name="connsiteY25" fmla="*/ 409924 h 4593529"/>
              <a:gd name="connsiteX26" fmla="*/ 3236565 w 3678656"/>
              <a:gd name="connsiteY26" fmla="*/ 378765 h 4593529"/>
              <a:gd name="connsiteX27" fmla="*/ 3203416 w 3678656"/>
              <a:gd name="connsiteY27" fmla="*/ 348639 h 4593529"/>
              <a:gd name="connsiteX28" fmla="*/ 3169311 w 3678656"/>
              <a:gd name="connsiteY28" fmla="*/ 319574 h 4593529"/>
              <a:gd name="connsiteX29" fmla="*/ 3134276 w 3678656"/>
              <a:gd name="connsiteY29" fmla="*/ 291594 h 4593529"/>
              <a:gd name="connsiteX30" fmla="*/ 3098337 w 3678656"/>
              <a:gd name="connsiteY30" fmla="*/ 264726 h 4593529"/>
              <a:gd name="connsiteX31" fmla="*/ 3061520 w 3678656"/>
              <a:gd name="connsiteY31" fmla="*/ 238995 h 4593529"/>
              <a:gd name="connsiteX32" fmla="*/ 3023852 w 3678656"/>
              <a:gd name="connsiteY32" fmla="*/ 214429 h 4593529"/>
              <a:gd name="connsiteX33" fmla="*/ 2985357 w 3678656"/>
              <a:gd name="connsiteY33" fmla="*/ 191052 h 4593529"/>
              <a:gd name="connsiteX34" fmla="*/ 2946061 w 3678656"/>
              <a:gd name="connsiteY34" fmla="*/ 168890 h 4593529"/>
              <a:gd name="connsiteX35" fmla="*/ 2905992 w 3678656"/>
              <a:gd name="connsiteY35" fmla="*/ 147970 h 4593529"/>
              <a:gd name="connsiteX36" fmla="*/ 2865175 w 3678656"/>
              <a:gd name="connsiteY36" fmla="*/ 128318 h 4593529"/>
              <a:gd name="connsiteX37" fmla="*/ 2823635 w 3678656"/>
              <a:gd name="connsiteY37" fmla="*/ 109959 h 4593529"/>
              <a:gd name="connsiteX38" fmla="*/ 2781399 w 3678656"/>
              <a:gd name="connsiteY38" fmla="*/ 92920 h 4593529"/>
              <a:gd name="connsiteX39" fmla="*/ 2738493 w 3678656"/>
              <a:gd name="connsiteY39" fmla="*/ 77226 h 4593529"/>
              <a:gd name="connsiteX40" fmla="*/ 2694942 w 3678656"/>
              <a:gd name="connsiteY40" fmla="*/ 62904 h 4593529"/>
              <a:gd name="connsiteX41" fmla="*/ 2650773 w 3678656"/>
              <a:gd name="connsiteY41" fmla="*/ 49978 h 4593529"/>
              <a:gd name="connsiteX42" fmla="*/ 2606012 w 3678656"/>
              <a:gd name="connsiteY42" fmla="*/ 38477 h 4593529"/>
              <a:gd name="connsiteX43" fmla="*/ 2560684 w 3678656"/>
              <a:gd name="connsiteY43" fmla="*/ 28424 h 4593529"/>
              <a:gd name="connsiteX44" fmla="*/ 2514816 w 3678656"/>
              <a:gd name="connsiteY44" fmla="*/ 19847 h 4593529"/>
              <a:gd name="connsiteX45" fmla="*/ 2468434 w 3678656"/>
              <a:gd name="connsiteY45" fmla="*/ 12771 h 4593529"/>
              <a:gd name="connsiteX46" fmla="*/ 2421563 w 3678656"/>
              <a:gd name="connsiteY46" fmla="*/ 7223 h 4593529"/>
              <a:gd name="connsiteX47" fmla="*/ 2374229 w 3678656"/>
              <a:gd name="connsiteY47" fmla="*/ 3227 h 4593529"/>
              <a:gd name="connsiteX48" fmla="*/ 2326459 w 3678656"/>
              <a:gd name="connsiteY48" fmla="*/ 811 h 4593529"/>
              <a:gd name="connsiteX49" fmla="*/ 2278278 w 3678656"/>
              <a:gd name="connsiteY49" fmla="*/ 0 h 4593529"/>
              <a:gd name="connsiteX50" fmla="*/ 0 w 3678656"/>
              <a:gd name="connsiteY50" fmla="*/ 0 h 4593529"/>
              <a:gd name="connsiteX0" fmla="*/ 3662209 w 3678656"/>
              <a:gd name="connsiteY0" fmla="*/ 4511281 h 4511281"/>
              <a:gd name="connsiteX1" fmla="*/ 3678656 w 3678656"/>
              <a:gd name="connsiteY1" fmla="*/ 1400378 h 4511281"/>
              <a:gd name="connsiteX2" fmla="*/ 3677845 w 3678656"/>
              <a:gd name="connsiteY2" fmla="*/ 1352197 h 4511281"/>
              <a:gd name="connsiteX3" fmla="*/ 3675429 w 3678656"/>
              <a:gd name="connsiteY3" fmla="*/ 1304427 h 4511281"/>
              <a:gd name="connsiteX4" fmla="*/ 3671433 w 3678656"/>
              <a:gd name="connsiteY4" fmla="*/ 1257093 h 4511281"/>
              <a:gd name="connsiteX5" fmla="*/ 3665884 w 3678656"/>
              <a:gd name="connsiteY5" fmla="*/ 1210222 h 4511281"/>
              <a:gd name="connsiteX6" fmla="*/ 3658808 w 3678656"/>
              <a:gd name="connsiteY6" fmla="*/ 1163839 h 4511281"/>
              <a:gd name="connsiteX7" fmla="*/ 3650231 w 3678656"/>
              <a:gd name="connsiteY7" fmla="*/ 1117971 h 4511281"/>
              <a:gd name="connsiteX8" fmla="*/ 3640179 w 3678656"/>
              <a:gd name="connsiteY8" fmla="*/ 1072643 h 4511281"/>
              <a:gd name="connsiteX9" fmla="*/ 3628677 w 3678656"/>
              <a:gd name="connsiteY9" fmla="*/ 1027882 h 4511281"/>
              <a:gd name="connsiteX10" fmla="*/ 3615752 w 3678656"/>
              <a:gd name="connsiteY10" fmla="*/ 983713 h 4511281"/>
              <a:gd name="connsiteX11" fmla="*/ 3601430 w 3678656"/>
              <a:gd name="connsiteY11" fmla="*/ 940163 h 4511281"/>
              <a:gd name="connsiteX12" fmla="*/ 3585736 w 3678656"/>
              <a:gd name="connsiteY12" fmla="*/ 897257 h 4511281"/>
              <a:gd name="connsiteX13" fmla="*/ 3568696 w 3678656"/>
              <a:gd name="connsiteY13" fmla="*/ 855021 h 4511281"/>
              <a:gd name="connsiteX14" fmla="*/ 3550338 w 3678656"/>
              <a:gd name="connsiteY14" fmla="*/ 813481 h 4511281"/>
              <a:gd name="connsiteX15" fmla="*/ 3530685 w 3678656"/>
              <a:gd name="connsiteY15" fmla="*/ 772663 h 4511281"/>
              <a:gd name="connsiteX16" fmla="*/ 3509765 w 3678656"/>
              <a:gd name="connsiteY16" fmla="*/ 732594 h 4511281"/>
              <a:gd name="connsiteX17" fmla="*/ 3487604 w 3678656"/>
              <a:gd name="connsiteY17" fmla="*/ 693299 h 4511281"/>
              <a:gd name="connsiteX18" fmla="*/ 3464227 w 3678656"/>
              <a:gd name="connsiteY18" fmla="*/ 654804 h 4511281"/>
              <a:gd name="connsiteX19" fmla="*/ 3439660 w 3678656"/>
              <a:gd name="connsiteY19" fmla="*/ 617135 h 4511281"/>
              <a:gd name="connsiteX20" fmla="*/ 3413930 w 3678656"/>
              <a:gd name="connsiteY20" fmla="*/ 580318 h 4511281"/>
              <a:gd name="connsiteX21" fmla="*/ 3387062 w 3678656"/>
              <a:gd name="connsiteY21" fmla="*/ 544379 h 4511281"/>
              <a:gd name="connsiteX22" fmla="*/ 3359082 w 3678656"/>
              <a:gd name="connsiteY22" fmla="*/ 509345 h 4511281"/>
              <a:gd name="connsiteX23" fmla="*/ 3330016 w 3678656"/>
              <a:gd name="connsiteY23" fmla="*/ 475240 h 4511281"/>
              <a:gd name="connsiteX24" fmla="*/ 3299891 w 3678656"/>
              <a:gd name="connsiteY24" fmla="*/ 442091 h 4511281"/>
              <a:gd name="connsiteX25" fmla="*/ 3268732 w 3678656"/>
              <a:gd name="connsiteY25" fmla="*/ 409924 h 4511281"/>
              <a:gd name="connsiteX26" fmla="*/ 3236565 w 3678656"/>
              <a:gd name="connsiteY26" fmla="*/ 378765 h 4511281"/>
              <a:gd name="connsiteX27" fmla="*/ 3203416 w 3678656"/>
              <a:gd name="connsiteY27" fmla="*/ 348639 h 4511281"/>
              <a:gd name="connsiteX28" fmla="*/ 3169311 w 3678656"/>
              <a:gd name="connsiteY28" fmla="*/ 319574 h 4511281"/>
              <a:gd name="connsiteX29" fmla="*/ 3134276 w 3678656"/>
              <a:gd name="connsiteY29" fmla="*/ 291594 h 4511281"/>
              <a:gd name="connsiteX30" fmla="*/ 3098337 w 3678656"/>
              <a:gd name="connsiteY30" fmla="*/ 264726 h 4511281"/>
              <a:gd name="connsiteX31" fmla="*/ 3061520 w 3678656"/>
              <a:gd name="connsiteY31" fmla="*/ 238995 h 4511281"/>
              <a:gd name="connsiteX32" fmla="*/ 3023852 w 3678656"/>
              <a:gd name="connsiteY32" fmla="*/ 214429 h 4511281"/>
              <a:gd name="connsiteX33" fmla="*/ 2985357 w 3678656"/>
              <a:gd name="connsiteY33" fmla="*/ 191052 h 4511281"/>
              <a:gd name="connsiteX34" fmla="*/ 2946061 w 3678656"/>
              <a:gd name="connsiteY34" fmla="*/ 168890 h 4511281"/>
              <a:gd name="connsiteX35" fmla="*/ 2905992 w 3678656"/>
              <a:gd name="connsiteY35" fmla="*/ 147970 h 4511281"/>
              <a:gd name="connsiteX36" fmla="*/ 2865175 w 3678656"/>
              <a:gd name="connsiteY36" fmla="*/ 128318 h 4511281"/>
              <a:gd name="connsiteX37" fmla="*/ 2823635 w 3678656"/>
              <a:gd name="connsiteY37" fmla="*/ 109959 h 4511281"/>
              <a:gd name="connsiteX38" fmla="*/ 2781399 w 3678656"/>
              <a:gd name="connsiteY38" fmla="*/ 92920 h 4511281"/>
              <a:gd name="connsiteX39" fmla="*/ 2738493 w 3678656"/>
              <a:gd name="connsiteY39" fmla="*/ 77226 h 4511281"/>
              <a:gd name="connsiteX40" fmla="*/ 2694942 w 3678656"/>
              <a:gd name="connsiteY40" fmla="*/ 62904 h 4511281"/>
              <a:gd name="connsiteX41" fmla="*/ 2650773 w 3678656"/>
              <a:gd name="connsiteY41" fmla="*/ 49978 h 4511281"/>
              <a:gd name="connsiteX42" fmla="*/ 2606012 w 3678656"/>
              <a:gd name="connsiteY42" fmla="*/ 38477 h 4511281"/>
              <a:gd name="connsiteX43" fmla="*/ 2560684 w 3678656"/>
              <a:gd name="connsiteY43" fmla="*/ 28424 h 4511281"/>
              <a:gd name="connsiteX44" fmla="*/ 2514816 w 3678656"/>
              <a:gd name="connsiteY44" fmla="*/ 19847 h 4511281"/>
              <a:gd name="connsiteX45" fmla="*/ 2468434 w 3678656"/>
              <a:gd name="connsiteY45" fmla="*/ 12771 h 4511281"/>
              <a:gd name="connsiteX46" fmla="*/ 2421563 w 3678656"/>
              <a:gd name="connsiteY46" fmla="*/ 7223 h 4511281"/>
              <a:gd name="connsiteX47" fmla="*/ 2374229 w 3678656"/>
              <a:gd name="connsiteY47" fmla="*/ 3227 h 4511281"/>
              <a:gd name="connsiteX48" fmla="*/ 2326459 w 3678656"/>
              <a:gd name="connsiteY48" fmla="*/ 811 h 4511281"/>
              <a:gd name="connsiteX49" fmla="*/ 2278278 w 3678656"/>
              <a:gd name="connsiteY49" fmla="*/ 0 h 4511281"/>
              <a:gd name="connsiteX50" fmla="*/ 0 w 3678656"/>
              <a:gd name="connsiteY50" fmla="*/ 0 h 4511281"/>
              <a:gd name="connsiteX0" fmla="*/ 3645759 w 3678656"/>
              <a:gd name="connsiteY0" fmla="*/ 4577080 h 4577080"/>
              <a:gd name="connsiteX1" fmla="*/ 3678656 w 3678656"/>
              <a:gd name="connsiteY1" fmla="*/ 1400378 h 4577080"/>
              <a:gd name="connsiteX2" fmla="*/ 3677845 w 3678656"/>
              <a:gd name="connsiteY2" fmla="*/ 1352197 h 4577080"/>
              <a:gd name="connsiteX3" fmla="*/ 3675429 w 3678656"/>
              <a:gd name="connsiteY3" fmla="*/ 1304427 h 4577080"/>
              <a:gd name="connsiteX4" fmla="*/ 3671433 w 3678656"/>
              <a:gd name="connsiteY4" fmla="*/ 1257093 h 4577080"/>
              <a:gd name="connsiteX5" fmla="*/ 3665884 w 3678656"/>
              <a:gd name="connsiteY5" fmla="*/ 1210222 h 4577080"/>
              <a:gd name="connsiteX6" fmla="*/ 3658808 w 3678656"/>
              <a:gd name="connsiteY6" fmla="*/ 1163839 h 4577080"/>
              <a:gd name="connsiteX7" fmla="*/ 3650231 w 3678656"/>
              <a:gd name="connsiteY7" fmla="*/ 1117971 h 4577080"/>
              <a:gd name="connsiteX8" fmla="*/ 3640179 w 3678656"/>
              <a:gd name="connsiteY8" fmla="*/ 1072643 h 4577080"/>
              <a:gd name="connsiteX9" fmla="*/ 3628677 w 3678656"/>
              <a:gd name="connsiteY9" fmla="*/ 1027882 h 4577080"/>
              <a:gd name="connsiteX10" fmla="*/ 3615752 w 3678656"/>
              <a:gd name="connsiteY10" fmla="*/ 983713 h 4577080"/>
              <a:gd name="connsiteX11" fmla="*/ 3601430 w 3678656"/>
              <a:gd name="connsiteY11" fmla="*/ 940163 h 4577080"/>
              <a:gd name="connsiteX12" fmla="*/ 3585736 w 3678656"/>
              <a:gd name="connsiteY12" fmla="*/ 897257 h 4577080"/>
              <a:gd name="connsiteX13" fmla="*/ 3568696 w 3678656"/>
              <a:gd name="connsiteY13" fmla="*/ 855021 h 4577080"/>
              <a:gd name="connsiteX14" fmla="*/ 3550338 w 3678656"/>
              <a:gd name="connsiteY14" fmla="*/ 813481 h 4577080"/>
              <a:gd name="connsiteX15" fmla="*/ 3530685 w 3678656"/>
              <a:gd name="connsiteY15" fmla="*/ 772663 h 4577080"/>
              <a:gd name="connsiteX16" fmla="*/ 3509765 w 3678656"/>
              <a:gd name="connsiteY16" fmla="*/ 732594 h 4577080"/>
              <a:gd name="connsiteX17" fmla="*/ 3487604 w 3678656"/>
              <a:gd name="connsiteY17" fmla="*/ 693299 h 4577080"/>
              <a:gd name="connsiteX18" fmla="*/ 3464227 w 3678656"/>
              <a:gd name="connsiteY18" fmla="*/ 654804 h 4577080"/>
              <a:gd name="connsiteX19" fmla="*/ 3439660 w 3678656"/>
              <a:gd name="connsiteY19" fmla="*/ 617135 h 4577080"/>
              <a:gd name="connsiteX20" fmla="*/ 3413930 w 3678656"/>
              <a:gd name="connsiteY20" fmla="*/ 580318 h 4577080"/>
              <a:gd name="connsiteX21" fmla="*/ 3387062 w 3678656"/>
              <a:gd name="connsiteY21" fmla="*/ 544379 h 4577080"/>
              <a:gd name="connsiteX22" fmla="*/ 3359082 w 3678656"/>
              <a:gd name="connsiteY22" fmla="*/ 509345 h 4577080"/>
              <a:gd name="connsiteX23" fmla="*/ 3330016 w 3678656"/>
              <a:gd name="connsiteY23" fmla="*/ 475240 h 4577080"/>
              <a:gd name="connsiteX24" fmla="*/ 3299891 w 3678656"/>
              <a:gd name="connsiteY24" fmla="*/ 442091 h 4577080"/>
              <a:gd name="connsiteX25" fmla="*/ 3268732 w 3678656"/>
              <a:gd name="connsiteY25" fmla="*/ 409924 h 4577080"/>
              <a:gd name="connsiteX26" fmla="*/ 3236565 w 3678656"/>
              <a:gd name="connsiteY26" fmla="*/ 378765 h 4577080"/>
              <a:gd name="connsiteX27" fmla="*/ 3203416 w 3678656"/>
              <a:gd name="connsiteY27" fmla="*/ 348639 h 4577080"/>
              <a:gd name="connsiteX28" fmla="*/ 3169311 w 3678656"/>
              <a:gd name="connsiteY28" fmla="*/ 319574 h 4577080"/>
              <a:gd name="connsiteX29" fmla="*/ 3134276 w 3678656"/>
              <a:gd name="connsiteY29" fmla="*/ 291594 h 4577080"/>
              <a:gd name="connsiteX30" fmla="*/ 3098337 w 3678656"/>
              <a:gd name="connsiteY30" fmla="*/ 264726 h 4577080"/>
              <a:gd name="connsiteX31" fmla="*/ 3061520 w 3678656"/>
              <a:gd name="connsiteY31" fmla="*/ 238995 h 4577080"/>
              <a:gd name="connsiteX32" fmla="*/ 3023852 w 3678656"/>
              <a:gd name="connsiteY32" fmla="*/ 214429 h 4577080"/>
              <a:gd name="connsiteX33" fmla="*/ 2985357 w 3678656"/>
              <a:gd name="connsiteY33" fmla="*/ 191052 h 4577080"/>
              <a:gd name="connsiteX34" fmla="*/ 2946061 w 3678656"/>
              <a:gd name="connsiteY34" fmla="*/ 168890 h 4577080"/>
              <a:gd name="connsiteX35" fmla="*/ 2905992 w 3678656"/>
              <a:gd name="connsiteY35" fmla="*/ 147970 h 4577080"/>
              <a:gd name="connsiteX36" fmla="*/ 2865175 w 3678656"/>
              <a:gd name="connsiteY36" fmla="*/ 128318 h 4577080"/>
              <a:gd name="connsiteX37" fmla="*/ 2823635 w 3678656"/>
              <a:gd name="connsiteY37" fmla="*/ 109959 h 4577080"/>
              <a:gd name="connsiteX38" fmla="*/ 2781399 w 3678656"/>
              <a:gd name="connsiteY38" fmla="*/ 92920 h 4577080"/>
              <a:gd name="connsiteX39" fmla="*/ 2738493 w 3678656"/>
              <a:gd name="connsiteY39" fmla="*/ 77226 h 4577080"/>
              <a:gd name="connsiteX40" fmla="*/ 2694942 w 3678656"/>
              <a:gd name="connsiteY40" fmla="*/ 62904 h 4577080"/>
              <a:gd name="connsiteX41" fmla="*/ 2650773 w 3678656"/>
              <a:gd name="connsiteY41" fmla="*/ 49978 h 4577080"/>
              <a:gd name="connsiteX42" fmla="*/ 2606012 w 3678656"/>
              <a:gd name="connsiteY42" fmla="*/ 38477 h 4577080"/>
              <a:gd name="connsiteX43" fmla="*/ 2560684 w 3678656"/>
              <a:gd name="connsiteY43" fmla="*/ 28424 h 4577080"/>
              <a:gd name="connsiteX44" fmla="*/ 2514816 w 3678656"/>
              <a:gd name="connsiteY44" fmla="*/ 19847 h 4577080"/>
              <a:gd name="connsiteX45" fmla="*/ 2468434 w 3678656"/>
              <a:gd name="connsiteY45" fmla="*/ 12771 h 4577080"/>
              <a:gd name="connsiteX46" fmla="*/ 2421563 w 3678656"/>
              <a:gd name="connsiteY46" fmla="*/ 7223 h 4577080"/>
              <a:gd name="connsiteX47" fmla="*/ 2374229 w 3678656"/>
              <a:gd name="connsiteY47" fmla="*/ 3227 h 4577080"/>
              <a:gd name="connsiteX48" fmla="*/ 2326459 w 3678656"/>
              <a:gd name="connsiteY48" fmla="*/ 811 h 4577080"/>
              <a:gd name="connsiteX49" fmla="*/ 2278278 w 3678656"/>
              <a:gd name="connsiteY49" fmla="*/ 0 h 4577080"/>
              <a:gd name="connsiteX50" fmla="*/ 0 w 3678656"/>
              <a:gd name="connsiteY50" fmla="*/ 0 h 4577080"/>
              <a:gd name="connsiteX0" fmla="*/ 3645759 w 3678656"/>
              <a:gd name="connsiteY0" fmla="*/ 4527731 h 4527731"/>
              <a:gd name="connsiteX1" fmla="*/ 3678656 w 3678656"/>
              <a:gd name="connsiteY1" fmla="*/ 1400378 h 4527731"/>
              <a:gd name="connsiteX2" fmla="*/ 3677845 w 3678656"/>
              <a:gd name="connsiteY2" fmla="*/ 1352197 h 4527731"/>
              <a:gd name="connsiteX3" fmla="*/ 3675429 w 3678656"/>
              <a:gd name="connsiteY3" fmla="*/ 1304427 h 4527731"/>
              <a:gd name="connsiteX4" fmla="*/ 3671433 w 3678656"/>
              <a:gd name="connsiteY4" fmla="*/ 1257093 h 4527731"/>
              <a:gd name="connsiteX5" fmla="*/ 3665884 w 3678656"/>
              <a:gd name="connsiteY5" fmla="*/ 1210222 h 4527731"/>
              <a:gd name="connsiteX6" fmla="*/ 3658808 w 3678656"/>
              <a:gd name="connsiteY6" fmla="*/ 1163839 h 4527731"/>
              <a:gd name="connsiteX7" fmla="*/ 3650231 w 3678656"/>
              <a:gd name="connsiteY7" fmla="*/ 1117971 h 4527731"/>
              <a:gd name="connsiteX8" fmla="*/ 3640179 w 3678656"/>
              <a:gd name="connsiteY8" fmla="*/ 1072643 h 4527731"/>
              <a:gd name="connsiteX9" fmla="*/ 3628677 w 3678656"/>
              <a:gd name="connsiteY9" fmla="*/ 1027882 h 4527731"/>
              <a:gd name="connsiteX10" fmla="*/ 3615752 w 3678656"/>
              <a:gd name="connsiteY10" fmla="*/ 983713 h 4527731"/>
              <a:gd name="connsiteX11" fmla="*/ 3601430 w 3678656"/>
              <a:gd name="connsiteY11" fmla="*/ 940163 h 4527731"/>
              <a:gd name="connsiteX12" fmla="*/ 3585736 w 3678656"/>
              <a:gd name="connsiteY12" fmla="*/ 897257 h 4527731"/>
              <a:gd name="connsiteX13" fmla="*/ 3568696 w 3678656"/>
              <a:gd name="connsiteY13" fmla="*/ 855021 h 4527731"/>
              <a:gd name="connsiteX14" fmla="*/ 3550338 w 3678656"/>
              <a:gd name="connsiteY14" fmla="*/ 813481 h 4527731"/>
              <a:gd name="connsiteX15" fmla="*/ 3530685 w 3678656"/>
              <a:gd name="connsiteY15" fmla="*/ 772663 h 4527731"/>
              <a:gd name="connsiteX16" fmla="*/ 3509765 w 3678656"/>
              <a:gd name="connsiteY16" fmla="*/ 732594 h 4527731"/>
              <a:gd name="connsiteX17" fmla="*/ 3487604 w 3678656"/>
              <a:gd name="connsiteY17" fmla="*/ 693299 h 4527731"/>
              <a:gd name="connsiteX18" fmla="*/ 3464227 w 3678656"/>
              <a:gd name="connsiteY18" fmla="*/ 654804 h 4527731"/>
              <a:gd name="connsiteX19" fmla="*/ 3439660 w 3678656"/>
              <a:gd name="connsiteY19" fmla="*/ 617135 h 4527731"/>
              <a:gd name="connsiteX20" fmla="*/ 3413930 w 3678656"/>
              <a:gd name="connsiteY20" fmla="*/ 580318 h 4527731"/>
              <a:gd name="connsiteX21" fmla="*/ 3387062 w 3678656"/>
              <a:gd name="connsiteY21" fmla="*/ 544379 h 4527731"/>
              <a:gd name="connsiteX22" fmla="*/ 3359082 w 3678656"/>
              <a:gd name="connsiteY22" fmla="*/ 509345 h 4527731"/>
              <a:gd name="connsiteX23" fmla="*/ 3330016 w 3678656"/>
              <a:gd name="connsiteY23" fmla="*/ 475240 h 4527731"/>
              <a:gd name="connsiteX24" fmla="*/ 3299891 w 3678656"/>
              <a:gd name="connsiteY24" fmla="*/ 442091 h 4527731"/>
              <a:gd name="connsiteX25" fmla="*/ 3268732 w 3678656"/>
              <a:gd name="connsiteY25" fmla="*/ 409924 h 4527731"/>
              <a:gd name="connsiteX26" fmla="*/ 3236565 w 3678656"/>
              <a:gd name="connsiteY26" fmla="*/ 378765 h 4527731"/>
              <a:gd name="connsiteX27" fmla="*/ 3203416 w 3678656"/>
              <a:gd name="connsiteY27" fmla="*/ 348639 h 4527731"/>
              <a:gd name="connsiteX28" fmla="*/ 3169311 w 3678656"/>
              <a:gd name="connsiteY28" fmla="*/ 319574 h 4527731"/>
              <a:gd name="connsiteX29" fmla="*/ 3134276 w 3678656"/>
              <a:gd name="connsiteY29" fmla="*/ 291594 h 4527731"/>
              <a:gd name="connsiteX30" fmla="*/ 3098337 w 3678656"/>
              <a:gd name="connsiteY30" fmla="*/ 264726 h 4527731"/>
              <a:gd name="connsiteX31" fmla="*/ 3061520 w 3678656"/>
              <a:gd name="connsiteY31" fmla="*/ 238995 h 4527731"/>
              <a:gd name="connsiteX32" fmla="*/ 3023852 w 3678656"/>
              <a:gd name="connsiteY32" fmla="*/ 214429 h 4527731"/>
              <a:gd name="connsiteX33" fmla="*/ 2985357 w 3678656"/>
              <a:gd name="connsiteY33" fmla="*/ 191052 h 4527731"/>
              <a:gd name="connsiteX34" fmla="*/ 2946061 w 3678656"/>
              <a:gd name="connsiteY34" fmla="*/ 168890 h 4527731"/>
              <a:gd name="connsiteX35" fmla="*/ 2905992 w 3678656"/>
              <a:gd name="connsiteY35" fmla="*/ 147970 h 4527731"/>
              <a:gd name="connsiteX36" fmla="*/ 2865175 w 3678656"/>
              <a:gd name="connsiteY36" fmla="*/ 128318 h 4527731"/>
              <a:gd name="connsiteX37" fmla="*/ 2823635 w 3678656"/>
              <a:gd name="connsiteY37" fmla="*/ 109959 h 4527731"/>
              <a:gd name="connsiteX38" fmla="*/ 2781399 w 3678656"/>
              <a:gd name="connsiteY38" fmla="*/ 92920 h 4527731"/>
              <a:gd name="connsiteX39" fmla="*/ 2738493 w 3678656"/>
              <a:gd name="connsiteY39" fmla="*/ 77226 h 4527731"/>
              <a:gd name="connsiteX40" fmla="*/ 2694942 w 3678656"/>
              <a:gd name="connsiteY40" fmla="*/ 62904 h 4527731"/>
              <a:gd name="connsiteX41" fmla="*/ 2650773 w 3678656"/>
              <a:gd name="connsiteY41" fmla="*/ 49978 h 4527731"/>
              <a:gd name="connsiteX42" fmla="*/ 2606012 w 3678656"/>
              <a:gd name="connsiteY42" fmla="*/ 38477 h 4527731"/>
              <a:gd name="connsiteX43" fmla="*/ 2560684 w 3678656"/>
              <a:gd name="connsiteY43" fmla="*/ 28424 h 4527731"/>
              <a:gd name="connsiteX44" fmla="*/ 2514816 w 3678656"/>
              <a:gd name="connsiteY44" fmla="*/ 19847 h 4527731"/>
              <a:gd name="connsiteX45" fmla="*/ 2468434 w 3678656"/>
              <a:gd name="connsiteY45" fmla="*/ 12771 h 4527731"/>
              <a:gd name="connsiteX46" fmla="*/ 2421563 w 3678656"/>
              <a:gd name="connsiteY46" fmla="*/ 7223 h 4527731"/>
              <a:gd name="connsiteX47" fmla="*/ 2374229 w 3678656"/>
              <a:gd name="connsiteY47" fmla="*/ 3227 h 4527731"/>
              <a:gd name="connsiteX48" fmla="*/ 2326459 w 3678656"/>
              <a:gd name="connsiteY48" fmla="*/ 811 h 4527731"/>
              <a:gd name="connsiteX49" fmla="*/ 2278278 w 3678656"/>
              <a:gd name="connsiteY49" fmla="*/ 0 h 4527731"/>
              <a:gd name="connsiteX50" fmla="*/ 0 w 3678656"/>
              <a:gd name="connsiteY50" fmla="*/ 0 h 4527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678656" h="4527731">
                <a:moveTo>
                  <a:pt x="3645759" y="4527731"/>
                </a:moveTo>
                <a:cubicBezTo>
                  <a:pt x="3651241" y="3490763"/>
                  <a:pt x="3673174" y="2437346"/>
                  <a:pt x="3678656" y="1400378"/>
                </a:cubicBezTo>
                <a:cubicBezTo>
                  <a:pt x="3678386" y="1384318"/>
                  <a:pt x="3678115" y="1368257"/>
                  <a:pt x="3677845" y="1352197"/>
                </a:cubicBezTo>
                <a:lnTo>
                  <a:pt x="3675429" y="1304427"/>
                </a:lnTo>
                <a:lnTo>
                  <a:pt x="3671433" y="1257093"/>
                </a:lnTo>
                <a:lnTo>
                  <a:pt x="3665884" y="1210222"/>
                </a:lnTo>
                <a:lnTo>
                  <a:pt x="3658808" y="1163839"/>
                </a:lnTo>
                <a:lnTo>
                  <a:pt x="3650231" y="1117971"/>
                </a:lnTo>
                <a:lnTo>
                  <a:pt x="3640179" y="1072643"/>
                </a:lnTo>
                <a:lnTo>
                  <a:pt x="3628677" y="1027882"/>
                </a:lnTo>
                <a:lnTo>
                  <a:pt x="3615752" y="983713"/>
                </a:lnTo>
                <a:lnTo>
                  <a:pt x="3601430" y="940163"/>
                </a:lnTo>
                <a:lnTo>
                  <a:pt x="3585736" y="897257"/>
                </a:lnTo>
                <a:lnTo>
                  <a:pt x="3568696" y="855021"/>
                </a:lnTo>
                <a:lnTo>
                  <a:pt x="3550338" y="813481"/>
                </a:lnTo>
                <a:lnTo>
                  <a:pt x="3530685" y="772663"/>
                </a:lnTo>
                <a:lnTo>
                  <a:pt x="3509765" y="732594"/>
                </a:lnTo>
                <a:lnTo>
                  <a:pt x="3487604" y="693299"/>
                </a:lnTo>
                <a:lnTo>
                  <a:pt x="3464227" y="654804"/>
                </a:lnTo>
                <a:lnTo>
                  <a:pt x="3439660" y="617135"/>
                </a:lnTo>
                <a:lnTo>
                  <a:pt x="3413930" y="580318"/>
                </a:lnTo>
                <a:lnTo>
                  <a:pt x="3387062" y="544379"/>
                </a:lnTo>
                <a:lnTo>
                  <a:pt x="3359082" y="509345"/>
                </a:lnTo>
                <a:lnTo>
                  <a:pt x="3330016" y="475240"/>
                </a:lnTo>
                <a:lnTo>
                  <a:pt x="3299891" y="442091"/>
                </a:lnTo>
                <a:lnTo>
                  <a:pt x="3268732" y="409924"/>
                </a:lnTo>
                <a:lnTo>
                  <a:pt x="3236565" y="378765"/>
                </a:lnTo>
                <a:lnTo>
                  <a:pt x="3203416" y="348639"/>
                </a:lnTo>
                <a:lnTo>
                  <a:pt x="3169311" y="319574"/>
                </a:lnTo>
                <a:lnTo>
                  <a:pt x="3134276" y="291594"/>
                </a:lnTo>
                <a:lnTo>
                  <a:pt x="3098337" y="264726"/>
                </a:lnTo>
                <a:lnTo>
                  <a:pt x="3061520" y="238995"/>
                </a:lnTo>
                <a:lnTo>
                  <a:pt x="3023852" y="214429"/>
                </a:lnTo>
                <a:lnTo>
                  <a:pt x="2985357" y="191052"/>
                </a:lnTo>
                <a:lnTo>
                  <a:pt x="2946061" y="168890"/>
                </a:lnTo>
                <a:lnTo>
                  <a:pt x="2905992" y="147970"/>
                </a:lnTo>
                <a:lnTo>
                  <a:pt x="2865175" y="128318"/>
                </a:lnTo>
                <a:lnTo>
                  <a:pt x="2823635" y="109959"/>
                </a:lnTo>
                <a:lnTo>
                  <a:pt x="2781399" y="92920"/>
                </a:lnTo>
                <a:lnTo>
                  <a:pt x="2738493" y="77226"/>
                </a:lnTo>
                <a:lnTo>
                  <a:pt x="2694942" y="62904"/>
                </a:lnTo>
                <a:lnTo>
                  <a:pt x="2650773" y="49978"/>
                </a:lnTo>
                <a:lnTo>
                  <a:pt x="2606012" y="38477"/>
                </a:lnTo>
                <a:lnTo>
                  <a:pt x="2560684" y="28424"/>
                </a:lnTo>
                <a:lnTo>
                  <a:pt x="2514816" y="19847"/>
                </a:lnTo>
                <a:lnTo>
                  <a:pt x="2468434" y="12771"/>
                </a:lnTo>
                <a:lnTo>
                  <a:pt x="2421563" y="7223"/>
                </a:lnTo>
                <a:lnTo>
                  <a:pt x="2374229" y="3227"/>
                </a:lnTo>
                <a:lnTo>
                  <a:pt x="2326459" y="811"/>
                </a:lnTo>
                <a:lnTo>
                  <a:pt x="2278278" y="0"/>
                </a:lnTo>
                <a:lnTo>
                  <a:pt x="0" y="0"/>
                </a:lnTo>
              </a:path>
            </a:pathLst>
          </a:custGeom>
          <a:ln w="1346200">
            <a:solidFill>
              <a:schemeClr val="accent2"/>
            </a:solidFill>
          </a:ln>
        </p:spPr>
        <p:txBody>
          <a:bodyPr wrap="square" lIns="0" tIns="0" rIns="0" bIns="0" rtlCol="0"/>
          <a:lstStyle/>
          <a:p>
            <a:endParaRPr sz="1588" b="0" i="0" dirty="0">
              <a:latin typeface="Verdana" panose="020B0604030504040204" pitchFamily="34" charset="0"/>
            </a:endParaRPr>
          </a:p>
        </p:txBody>
      </p:sp>
      <p:sp>
        <p:nvSpPr>
          <p:cNvPr id="2" name="Title 1">
            <a:extLst>
              <a:ext uri="{FF2B5EF4-FFF2-40B4-BE49-F238E27FC236}">
                <a16:creationId xmlns:a16="http://schemas.microsoft.com/office/drawing/2014/main" id="{83963286-ED19-1B45-B69F-8D9D69EE3203}"/>
              </a:ext>
            </a:extLst>
          </p:cNvPr>
          <p:cNvSpPr>
            <a:spLocks noGrp="1"/>
          </p:cNvSpPr>
          <p:nvPr>
            <p:ph type="title" hasCustomPrompt="1"/>
          </p:nvPr>
        </p:nvSpPr>
        <p:spPr>
          <a:xfrm>
            <a:off x="4372182" y="2266841"/>
            <a:ext cx="2745644" cy="1187824"/>
          </a:xfrm>
        </p:spPr>
        <p:txBody>
          <a:bodyPr anchor="ctr"/>
          <a:lstStyle>
            <a:lvl1pPr marL="0" algn="l" defTabSz="914400" rtl="0" eaLnBrk="1" latinLnBrk="0" hangingPunct="1">
              <a:defRPr lang="en-US" sz="4000" b="1" i="0" kern="1200" spc="-100" baseline="0" dirty="0">
                <a:solidFill>
                  <a:schemeClr val="bg1"/>
                </a:solidFill>
                <a:latin typeface="Verdana" panose="020B0604030504040204" pitchFamily="34" charset="0"/>
                <a:ea typeface="+mn-ea"/>
                <a:cs typeface="+mn-cs"/>
              </a:defRPr>
            </a:lvl1pPr>
          </a:lstStyle>
          <a:p>
            <a:r>
              <a:rPr lang="en-US" dirty="0"/>
              <a:t>Click to edit </a:t>
            </a:r>
            <a:br>
              <a:rPr lang="en-US" dirty="0"/>
            </a:br>
            <a:r>
              <a:rPr lang="en-US" dirty="0"/>
              <a:t>Master title style</a:t>
            </a:r>
          </a:p>
        </p:txBody>
      </p:sp>
      <p:sp>
        <p:nvSpPr>
          <p:cNvPr id="8" name="object 3">
            <a:extLst>
              <a:ext uri="{FF2B5EF4-FFF2-40B4-BE49-F238E27FC236}">
                <a16:creationId xmlns:a16="http://schemas.microsoft.com/office/drawing/2014/main" id="{03C57E37-2107-3E43-B249-4BBF2B12B1F8}"/>
              </a:ext>
            </a:extLst>
          </p:cNvPr>
          <p:cNvSpPr/>
          <p:nvPr userDrawn="1"/>
        </p:nvSpPr>
        <p:spPr>
          <a:xfrm>
            <a:off x="12766" y="2192376"/>
            <a:ext cx="3924300" cy="1325880"/>
          </a:xfrm>
          <a:custGeom>
            <a:avLst/>
            <a:gdLst/>
            <a:ahLst/>
            <a:cxnLst/>
            <a:rect l="l" t="t" r="r" b="b"/>
            <a:pathLst>
              <a:path w="2282190" h="1346200">
                <a:moveTo>
                  <a:pt x="0" y="1346200"/>
                </a:moveTo>
                <a:lnTo>
                  <a:pt x="2281720" y="1346200"/>
                </a:lnTo>
                <a:lnTo>
                  <a:pt x="2281720" y="0"/>
                </a:lnTo>
                <a:lnTo>
                  <a:pt x="0" y="0"/>
                </a:lnTo>
                <a:lnTo>
                  <a:pt x="0" y="1346200"/>
                </a:lnTo>
                <a:close/>
              </a:path>
            </a:pathLst>
          </a:custGeom>
          <a:solidFill>
            <a:schemeClr val="accent2"/>
          </a:solidFill>
        </p:spPr>
        <p:txBody>
          <a:bodyPr wrap="square" lIns="0" tIns="0" rIns="0" bIns="0" rtlCol="0"/>
          <a:lstStyle/>
          <a:p>
            <a:endParaRPr sz="1588" b="0" i="0" dirty="0">
              <a:latin typeface="Verdana" panose="020B0604030504040204" pitchFamily="34" charset="0"/>
            </a:endParaRPr>
          </a:p>
        </p:txBody>
      </p:sp>
      <p:sp>
        <p:nvSpPr>
          <p:cNvPr id="9" name="Rectangle 8"/>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10" name="Picture 9">
            <a:extLst>
              <a:ext uri="{FF2B5EF4-FFF2-40B4-BE49-F238E27FC236}">
                <a16:creationId xmlns:a16="http://schemas.microsoft.com/office/drawing/2014/main" id="{7C75C553-1408-4448-87AE-7B7B85D103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02" y="6166239"/>
            <a:ext cx="1610393" cy="652148"/>
          </a:xfrm>
          <a:prstGeom prst="rect">
            <a:avLst/>
          </a:prstGeom>
        </p:spPr>
      </p:pic>
    </p:spTree>
    <p:extLst>
      <p:ext uri="{BB962C8B-B14F-4D97-AF65-F5344CB8AC3E}">
        <p14:creationId xmlns:p14="http://schemas.microsoft.com/office/powerpoint/2010/main" val="30647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5_Title Only">
    <p:bg>
      <p:bgPr>
        <a:solidFill>
          <a:schemeClr val="accent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4" name="object 3">
            <a:extLst>
              <a:ext uri="{FF2B5EF4-FFF2-40B4-BE49-F238E27FC236}">
                <a16:creationId xmlns:a16="http://schemas.microsoft.com/office/drawing/2014/main" id="{173C9E4A-D0A7-CA4E-95FC-A764D9E8306B}"/>
              </a:ext>
            </a:extLst>
          </p:cNvPr>
          <p:cNvSpPr/>
          <p:nvPr userDrawn="1"/>
        </p:nvSpPr>
        <p:spPr>
          <a:xfrm>
            <a:off x="7660886" y="2835088"/>
            <a:ext cx="4531113" cy="1243584"/>
          </a:xfrm>
          <a:custGeom>
            <a:avLst/>
            <a:gdLst/>
            <a:ahLst/>
            <a:cxnLst/>
            <a:rect l="l" t="t" r="r" b="b"/>
            <a:pathLst>
              <a:path w="2038350" h="1346200">
                <a:moveTo>
                  <a:pt x="0" y="1346200"/>
                </a:moveTo>
                <a:lnTo>
                  <a:pt x="2038045" y="1346200"/>
                </a:lnTo>
                <a:lnTo>
                  <a:pt x="2038045" y="0"/>
                </a:lnTo>
                <a:lnTo>
                  <a:pt x="0" y="0"/>
                </a:lnTo>
                <a:lnTo>
                  <a:pt x="0" y="1346200"/>
                </a:lnTo>
                <a:close/>
              </a:path>
            </a:pathLst>
          </a:custGeom>
          <a:solidFill>
            <a:srgbClr val="000A63"/>
          </a:solidFill>
        </p:spPr>
        <p:txBody>
          <a:bodyPr wrap="square" lIns="0" tIns="0" rIns="0" bIns="0" rtlCol="0"/>
          <a:lstStyle/>
          <a:p>
            <a:endParaRPr sz="1588" b="0" i="0" dirty="0">
              <a:latin typeface="Verdana" panose="020B0604030504040204" pitchFamily="34" charset="0"/>
            </a:endParaRPr>
          </a:p>
        </p:txBody>
      </p:sp>
      <p:sp>
        <p:nvSpPr>
          <p:cNvPr id="5" name="object 4">
            <a:extLst>
              <a:ext uri="{FF2B5EF4-FFF2-40B4-BE49-F238E27FC236}">
                <a16:creationId xmlns:a16="http://schemas.microsoft.com/office/drawing/2014/main" id="{DD32FB4A-ADD4-E64E-B8B0-1EF2B441DC0A}"/>
              </a:ext>
            </a:extLst>
          </p:cNvPr>
          <p:cNvSpPr/>
          <p:nvPr userDrawn="1"/>
        </p:nvSpPr>
        <p:spPr>
          <a:xfrm>
            <a:off x="1708356" y="0"/>
            <a:ext cx="2941544" cy="3429000"/>
          </a:xfrm>
          <a:custGeom>
            <a:avLst/>
            <a:gdLst/>
            <a:ahLst/>
            <a:cxnLst/>
            <a:rect l="l" t="t" r="r" b="b"/>
            <a:pathLst>
              <a:path w="3333750" h="3886200">
                <a:moveTo>
                  <a:pt x="0" y="0"/>
                </a:moveTo>
                <a:lnTo>
                  <a:pt x="0" y="2485821"/>
                </a:lnTo>
                <a:lnTo>
                  <a:pt x="811" y="2534002"/>
                </a:lnTo>
                <a:lnTo>
                  <a:pt x="3227" y="2581772"/>
                </a:lnTo>
                <a:lnTo>
                  <a:pt x="7223" y="2629106"/>
                </a:lnTo>
                <a:lnTo>
                  <a:pt x="12771" y="2675977"/>
                </a:lnTo>
                <a:lnTo>
                  <a:pt x="19847" y="2722360"/>
                </a:lnTo>
                <a:lnTo>
                  <a:pt x="28424" y="2768228"/>
                </a:lnTo>
                <a:lnTo>
                  <a:pt x="38477" y="2813556"/>
                </a:lnTo>
                <a:lnTo>
                  <a:pt x="49978" y="2858317"/>
                </a:lnTo>
                <a:lnTo>
                  <a:pt x="62904" y="2902486"/>
                </a:lnTo>
                <a:lnTo>
                  <a:pt x="77226" y="2946036"/>
                </a:lnTo>
                <a:lnTo>
                  <a:pt x="92920" y="2988942"/>
                </a:lnTo>
                <a:lnTo>
                  <a:pt x="109959" y="3031178"/>
                </a:lnTo>
                <a:lnTo>
                  <a:pt x="128318" y="3072718"/>
                </a:lnTo>
                <a:lnTo>
                  <a:pt x="147970" y="3113536"/>
                </a:lnTo>
                <a:lnTo>
                  <a:pt x="168890" y="3153605"/>
                </a:lnTo>
                <a:lnTo>
                  <a:pt x="191052" y="3192900"/>
                </a:lnTo>
                <a:lnTo>
                  <a:pt x="214429" y="3231395"/>
                </a:lnTo>
                <a:lnTo>
                  <a:pt x="238995" y="3269064"/>
                </a:lnTo>
                <a:lnTo>
                  <a:pt x="264726" y="3305881"/>
                </a:lnTo>
                <a:lnTo>
                  <a:pt x="291594" y="3341820"/>
                </a:lnTo>
                <a:lnTo>
                  <a:pt x="319574" y="3376854"/>
                </a:lnTo>
                <a:lnTo>
                  <a:pt x="348639" y="3410959"/>
                </a:lnTo>
                <a:lnTo>
                  <a:pt x="378765" y="3444108"/>
                </a:lnTo>
                <a:lnTo>
                  <a:pt x="409924" y="3476275"/>
                </a:lnTo>
                <a:lnTo>
                  <a:pt x="442091" y="3507434"/>
                </a:lnTo>
                <a:lnTo>
                  <a:pt x="475240" y="3537560"/>
                </a:lnTo>
                <a:lnTo>
                  <a:pt x="509345" y="3566625"/>
                </a:lnTo>
                <a:lnTo>
                  <a:pt x="544379" y="3594605"/>
                </a:lnTo>
                <a:lnTo>
                  <a:pt x="580318" y="3621473"/>
                </a:lnTo>
                <a:lnTo>
                  <a:pt x="617135" y="3647204"/>
                </a:lnTo>
                <a:lnTo>
                  <a:pt x="654804" y="3671770"/>
                </a:lnTo>
                <a:lnTo>
                  <a:pt x="693299" y="3695147"/>
                </a:lnTo>
                <a:lnTo>
                  <a:pt x="732594" y="3717309"/>
                </a:lnTo>
                <a:lnTo>
                  <a:pt x="772663" y="3738229"/>
                </a:lnTo>
                <a:lnTo>
                  <a:pt x="813481" y="3757881"/>
                </a:lnTo>
                <a:lnTo>
                  <a:pt x="855021" y="3776240"/>
                </a:lnTo>
                <a:lnTo>
                  <a:pt x="897257" y="3793279"/>
                </a:lnTo>
                <a:lnTo>
                  <a:pt x="940163" y="3808973"/>
                </a:lnTo>
                <a:lnTo>
                  <a:pt x="983713" y="3823295"/>
                </a:lnTo>
                <a:lnTo>
                  <a:pt x="1027882" y="3836221"/>
                </a:lnTo>
                <a:lnTo>
                  <a:pt x="1072643" y="3847722"/>
                </a:lnTo>
                <a:lnTo>
                  <a:pt x="1117971" y="3857775"/>
                </a:lnTo>
                <a:lnTo>
                  <a:pt x="1163839" y="3866352"/>
                </a:lnTo>
                <a:lnTo>
                  <a:pt x="1210222" y="3873428"/>
                </a:lnTo>
                <a:lnTo>
                  <a:pt x="1257093" y="3878976"/>
                </a:lnTo>
                <a:lnTo>
                  <a:pt x="1304427" y="3882972"/>
                </a:lnTo>
                <a:lnTo>
                  <a:pt x="1352197" y="3885388"/>
                </a:lnTo>
                <a:lnTo>
                  <a:pt x="1400378" y="3886200"/>
                </a:lnTo>
                <a:lnTo>
                  <a:pt x="3333216" y="3886200"/>
                </a:lnTo>
              </a:path>
            </a:pathLst>
          </a:custGeom>
          <a:ln w="1346200">
            <a:solidFill>
              <a:srgbClr val="000A63"/>
            </a:solidFill>
          </a:ln>
        </p:spPr>
        <p:txBody>
          <a:bodyPr wrap="square" lIns="0" tIns="0" rIns="0" bIns="0" rtlCol="0"/>
          <a:lstStyle/>
          <a:p>
            <a:endParaRPr sz="1588" b="0" i="0" dirty="0">
              <a:latin typeface="Verdana" panose="020B0604030504040204" pitchFamily="34" charset="0"/>
            </a:endParaRPr>
          </a:p>
        </p:txBody>
      </p:sp>
      <p:sp>
        <p:nvSpPr>
          <p:cNvPr id="6" name="Title 1">
            <a:extLst>
              <a:ext uri="{FF2B5EF4-FFF2-40B4-BE49-F238E27FC236}">
                <a16:creationId xmlns:a16="http://schemas.microsoft.com/office/drawing/2014/main" id="{63E257A5-B321-A34D-97DC-E7CE702550DF}"/>
              </a:ext>
            </a:extLst>
          </p:cNvPr>
          <p:cNvSpPr>
            <a:spLocks noGrp="1"/>
          </p:cNvSpPr>
          <p:nvPr>
            <p:ph type="title" hasCustomPrompt="1"/>
          </p:nvPr>
        </p:nvSpPr>
        <p:spPr>
          <a:xfrm>
            <a:off x="4915242" y="2862968"/>
            <a:ext cx="2745644" cy="1187824"/>
          </a:xfrm>
        </p:spPr>
        <p:txBody>
          <a:bodyPr anchor="ctr"/>
          <a:lstStyle>
            <a:lvl1pPr marL="0" algn="l" defTabSz="914400" rtl="0" eaLnBrk="1" latinLnBrk="0" hangingPunct="1">
              <a:defRPr lang="en-US" sz="4000" b="1" i="0" kern="1200" spc="-100" baseline="0" dirty="0">
                <a:solidFill>
                  <a:schemeClr val="bg1"/>
                </a:solidFill>
                <a:latin typeface="Verdana" panose="020B0604030504040204" pitchFamily="34" charset="0"/>
                <a:ea typeface="+mn-ea"/>
                <a:cs typeface="+mn-cs"/>
              </a:defRPr>
            </a:lvl1pPr>
          </a:lstStyle>
          <a:p>
            <a:r>
              <a:rPr lang="en-US" dirty="0"/>
              <a:t>Click to edit </a:t>
            </a:r>
            <a:br>
              <a:rPr lang="en-US" dirty="0"/>
            </a:br>
            <a:r>
              <a:rPr lang="en-US" dirty="0"/>
              <a:t>Master title style</a:t>
            </a:r>
          </a:p>
        </p:txBody>
      </p:sp>
      <p:sp>
        <p:nvSpPr>
          <p:cNvPr id="8" name="Rectangle 7"/>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9" name="Picture 8">
            <a:extLst>
              <a:ext uri="{FF2B5EF4-FFF2-40B4-BE49-F238E27FC236}">
                <a16:creationId xmlns:a16="http://schemas.microsoft.com/office/drawing/2014/main" id="{7C75C553-1408-4448-87AE-7B7B85D1034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6702" y="6166239"/>
            <a:ext cx="1610393" cy="652148"/>
          </a:xfrm>
          <a:prstGeom prst="rect">
            <a:avLst/>
          </a:prstGeom>
        </p:spPr>
      </p:pic>
    </p:spTree>
    <p:extLst>
      <p:ext uri="{BB962C8B-B14F-4D97-AF65-F5344CB8AC3E}">
        <p14:creationId xmlns:p14="http://schemas.microsoft.com/office/powerpoint/2010/main" val="286658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Title Only">
    <p:bg>
      <p:bgPr>
        <a:solidFill>
          <a:schemeClr val="tx2"/>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CEE20FD7-B4F3-D946-9C80-C6F63B6F1D07}"/>
              </a:ext>
            </a:extLst>
          </p:cNvPr>
          <p:cNvSpPr>
            <a:spLocks noGrp="1"/>
          </p:cNvSpPr>
          <p:nvPr>
            <p:ph type="sldNum" sz="quarter" idx="10"/>
          </p:nvPr>
        </p:nvSpPr>
        <p:spPr/>
        <p:txBody>
          <a:bodyPr/>
          <a:lstStyle>
            <a:lvl1pPr>
              <a:defRPr>
                <a:solidFill>
                  <a:schemeClr val="bg1"/>
                </a:solidFill>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8" name="object 4">
            <a:extLst>
              <a:ext uri="{FF2B5EF4-FFF2-40B4-BE49-F238E27FC236}">
                <a16:creationId xmlns:a16="http://schemas.microsoft.com/office/drawing/2014/main" id="{DDC47464-FD29-1C4C-9DF2-963098605602}"/>
              </a:ext>
            </a:extLst>
          </p:cNvPr>
          <p:cNvSpPr/>
          <p:nvPr userDrawn="1"/>
        </p:nvSpPr>
        <p:spPr>
          <a:xfrm>
            <a:off x="7716430" y="-6221"/>
            <a:ext cx="2941073" cy="3031490"/>
          </a:xfrm>
          <a:custGeom>
            <a:avLst/>
            <a:gdLst>
              <a:gd name="connsiteX0" fmla="*/ 3333216 w 3333216"/>
              <a:gd name="connsiteY0" fmla="*/ 0 h 3368040"/>
              <a:gd name="connsiteX1" fmla="*/ 3333216 w 3333216"/>
              <a:gd name="connsiteY1" fmla="*/ 1967661 h 3368040"/>
              <a:gd name="connsiteX2" fmla="*/ 3332405 w 3333216"/>
              <a:gd name="connsiteY2" fmla="*/ 2015842 h 3368040"/>
              <a:gd name="connsiteX3" fmla="*/ 3329989 w 3333216"/>
              <a:gd name="connsiteY3" fmla="*/ 2063612 h 3368040"/>
              <a:gd name="connsiteX4" fmla="*/ 3325993 w 3333216"/>
              <a:gd name="connsiteY4" fmla="*/ 2110946 h 3368040"/>
              <a:gd name="connsiteX5" fmla="*/ 3320444 w 3333216"/>
              <a:gd name="connsiteY5" fmla="*/ 2157817 h 3368040"/>
              <a:gd name="connsiteX6" fmla="*/ 3313368 w 3333216"/>
              <a:gd name="connsiteY6" fmla="*/ 2204200 h 3368040"/>
              <a:gd name="connsiteX7" fmla="*/ 3304791 w 3333216"/>
              <a:gd name="connsiteY7" fmla="*/ 2250068 h 3368040"/>
              <a:gd name="connsiteX8" fmla="*/ 3294739 w 3333216"/>
              <a:gd name="connsiteY8" fmla="*/ 2295396 h 3368040"/>
              <a:gd name="connsiteX9" fmla="*/ 3283237 w 3333216"/>
              <a:gd name="connsiteY9" fmla="*/ 2340157 h 3368040"/>
              <a:gd name="connsiteX10" fmla="*/ 3270312 w 3333216"/>
              <a:gd name="connsiteY10" fmla="*/ 2384326 h 3368040"/>
              <a:gd name="connsiteX11" fmla="*/ 3255990 w 3333216"/>
              <a:gd name="connsiteY11" fmla="*/ 2427876 h 3368040"/>
              <a:gd name="connsiteX12" fmla="*/ 3240296 w 3333216"/>
              <a:gd name="connsiteY12" fmla="*/ 2470782 h 3368040"/>
              <a:gd name="connsiteX13" fmla="*/ 3223256 w 3333216"/>
              <a:gd name="connsiteY13" fmla="*/ 2513018 h 3368040"/>
              <a:gd name="connsiteX14" fmla="*/ 3204898 w 3333216"/>
              <a:gd name="connsiteY14" fmla="*/ 2554558 h 3368040"/>
              <a:gd name="connsiteX15" fmla="*/ 3185245 w 3333216"/>
              <a:gd name="connsiteY15" fmla="*/ 2595376 h 3368040"/>
              <a:gd name="connsiteX16" fmla="*/ 3164325 w 3333216"/>
              <a:gd name="connsiteY16" fmla="*/ 2635445 h 3368040"/>
              <a:gd name="connsiteX17" fmla="*/ 3142164 w 3333216"/>
              <a:gd name="connsiteY17" fmla="*/ 2674740 h 3368040"/>
              <a:gd name="connsiteX18" fmla="*/ 3118787 w 3333216"/>
              <a:gd name="connsiteY18" fmla="*/ 2713235 h 3368040"/>
              <a:gd name="connsiteX19" fmla="*/ 3094220 w 3333216"/>
              <a:gd name="connsiteY19" fmla="*/ 2750904 h 3368040"/>
              <a:gd name="connsiteX20" fmla="*/ 3068490 w 3333216"/>
              <a:gd name="connsiteY20" fmla="*/ 2787721 h 3368040"/>
              <a:gd name="connsiteX21" fmla="*/ 3041622 w 3333216"/>
              <a:gd name="connsiteY21" fmla="*/ 2823660 h 3368040"/>
              <a:gd name="connsiteX22" fmla="*/ 3013642 w 3333216"/>
              <a:gd name="connsiteY22" fmla="*/ 2858694 h 3368040"/>
              <a:gd name="connsiteX23" fmla="*/ 2984576 w 3333216"/>
              <a:gd name="connsiteY23" fmla="*/ 2892799 h 3368040"/>
              <a:gd name="connsiteX24" fmla="*/ 2954451 w 3333216"/>
              <a:gd name="connsiteY24" fmla="*/ 2925948 h 3368040"/>
              <a:gd name="connsiteX25" fmla="*/ 2923292 w 3333216"/>
              <a:gd name="connsiteY25" fmla="*/ 2958115 h 3368040"/>
              <a:gd name="connsiteX26" fmla="*/ 2891125 w 3333216"/>
              <a:gd name="connsiteY26" fmla="*/ 2989274 h 3368040"/>
              <a:gd name="connsiteX27" fmla="*/ 2857976 w 3333216"/>
              <a:gd name="connsiteY27" fmla="*/ 3019400 h 3368040"/>
              <a:gd name="connsiteX28" fmla="*/ 2823871 w 3333216"/>
              <a:gd name="connsiteY28" fmla="*/ 3048465 h 3368040"/>
              <a:gd name="connsiteX29" fmla="*/ 2788836 w 3333216"/>
              <a:gd name="connsiteY29" fmla="*/ 3076445 h 3368040"/>
              <a:gd name="connsiteX30" fmla="*/ 2752897 w 3333216"/>
              <a:gd name="connsiteY30" fmla="*/ 3103313 h 3368040"/>
              <a:gd name="connsiteX31" fmla="*/ 2716080 w 3333216"/>
              <a:gd name="connsiteY31" fmla="*/ 3129044 h 3368040"/>
              <a:gd name="connsiteX32" fmla="*/ 2678412 w 3333216"/>
              <a:gd name="connsiteY32" fmla="*/ 3153610 h 3368040"/>
              <a:gd name="connsiteX33" fmla="*/ 2639917 w 3333216"/>
              <a:gd name="connsiteY33" fmla="*/ 3176987 h 3368040"/>
              <a:gd name="connsiteX34" fmla="*/ 2600621 w 3333216"/>
              <a:gd name="connsiteY34" fmla="*/ 3199149 h 3368040"/>
              <a:gd name="connsiteX35" fmla="*/ 2560552 w 3333216"/>
              <a:gd name="connsiteY35" fmla="*/ 3220069 h 3368040"/>
              <a:gd name="connsiteX36" fmla="*/ 2519735 w 3333216"/>
              <a:gd name="connsiteY36" fmla="*/ 3239721 h 3368040"/>
              <a:gd name="connsiteX37" fmla="*/ 2478195 w 3333216"/>
              <a:gd name="connsiteY37" fmla="*/ 3258080 h 3368040"/>
              <a:gd name="connsiteX38" fmla="*/ 2435959 w 3333216"/>
              <a:gd name="connsiteY38" fmla="*/ 3275119 h 3368040"/>
              <a:gd name="connsiteX39" fmla="*/ 2393053 w 3333216"/>
              <a:gd name="connsiteY39" fmla="*/ 3290813 h 3368040"/>
              <a:gd name="connsiteX40" fmla="*/ 2349502 w 3333216"/>
              <a:gd name="connsiteY40" fmla="*/ 3305135 h 3368040"/>
              <a:gd name="connsiteX41" fmla="*/ 2305333 w 3333216"/>
              <a:gd name="connsiteY41" fmla="*/ 3318061 h 3368040"/>
              <a:gd name="connsiteX42" fmla="*/ 2260572 w 3333216"/>
              <a:gd name="connsiteY42" fmla="*/ 3329562 h 3368040"/>
              <a:gd name="connsiteX43" fmla="*/ 2215244 w 3333216"/>
              <a:gd name="connsiteY43" fmla="*/ 3339615 h 3368040"/>
              <a:gd name="connsiteX44" fmla="*/ 2169376 w 3333216"/>
              <a:gd name="connsiteY44" fmla="*/ 3348192 h 3368040"/>
              <a:gd name="connsiteX45" fmla="*/ 2122994 w 3333216"/>
              <a:gd name="connsiteY45" fmla="*/ 3355268 h 3368040"/>
              <a:gd name="connsiteX46" fmla="*/ 2076123 w 3333216"/>
              <a:gd name="connsiteY46" fmla="*/ 3360816 h 3368040"/>
              <a:gd name="connsiteX47" fmla="*/ 2028789 w 3333216"/>
              <a:gd name="connsiteY47" fmla="*/ 3364812 h 3368040"/>
              <a:gd name="connsiteX48" fmla="*/ 1981019 w 3333216"/>
              <a:gd name="connsiteY48" fmla="*/ 3367228 h 3368040"/>
              <a:gd name="connsiteX49" fmla="*/ 1932838 w 3333216"/>
              <a:gd name="connsiteY49" fmla="*/ 3368040 h 3368040"/>
              <a:gd name="connsiteX50" fmla="*/ 0 w 3333216"/>
              <a:gd name="connsiteY50" fmla="*/ 3368040 h 3368040"/>
              <a:gd name="connsiteX0" fmla="*/ 3315944 w 3333216"/>
              <a:gd name="connsiteY0" fmla="*/ 0 h 3471672"/>
              <a:gd name="connsiteX1" fmla="*/ 3333216 w 3333216"/>
              <a:gd name="connsiteY1" fmla="*/ 2071293 h 3471672"/>
              <a:gd name="connsiteX2" fmla="*/ 3332405 w 3333216"/>
              <a:gd name="connsiteY2" fmla="*/ 2119474 h 3471672"/>
              <a:gd name="connsiteX3" fmla="*/ 3329989 w 3333216"/>
              <a:gd name="connsiteY3" fmla="*/ 2167244 h 3471672"/>
              <a:gd name="connsiteX4" fmla="*/ 3325993 w 3333216"/>
              <a:gd name="connsiteY4" fmla="*/ 2214578 h 3471672"/>
              <a:gd name="connsiteX5" fmla="*/ 3320444 w 3333216"/>
              <a:gd name="connsiteY5" fmla="*/ 2261449 h 3471672"/>
              <a:gd name="connsiteX6" fmla="*/ 3313368 w 3333216"/>
              <a:gd name="connsiteY6" fmla="*/ 2307832 h 3471672"/>
              <a:gd name="connsiteX7" fmla="*/ 3304791 w 3333216"/>
              <a:gd name="connsiteY7" fmla="*/ 2353700 h 3471672"/>
              <a:gd name="connsiteX8" fmla="*/ 3294739 w 3333216"/>
              <a:gd name="connsiteY8" fmla="*/ 2399028 h 3471672"/>
              <a:gd name="connsiteX9" fmla="*/ 3283237 w 3333216"/>
              <a:gd name="connsiteY9" fmla="*/ 2443789 h 3471672"/>
              <a:gd name="connsiteX10" fmla="*/ 3270312 w 3333216"/>
              <a:gd name="connsiteY10" fmla="*/ 2487958 h 3471672"/>
              <a:gd name="connsiteX11" fmla="*/ 3255990 w 3333216"/>
              <a:gd name="connsiteY11" fmla="*/ 2531508 h 3471672"/>
              <a:gd name="connsiteX12" fmla="*/ 3240296 w 3333216"/>
              <a:gd name="connsiteY12" fmla="*/ 2574414 h 3471672"/>
              <a:gd name="connsiteX13" fmla="*/ 3223256 w 3333216"/>
              <a:gd name="connsiteY13" fmla="*/ 2616650 h 3471672"/>
              <a:gd name="connsiteX14" fmla="*/ 3204898 w 3333216"/>
              <a:gd name="connsiteY14" fmla="*/ 2658190 h 3471672"/>
              <a:gd name="connsiteX15" fmla="*/ 3185245 w 3333216"/>
              <a:gd name="connsiteY15" fmla="*/ 2699008 h 3471672"/>
              <a:gd name="connsiteX16" fmla="*/ 3164325 w 3333216"/>
              <a:gd name="connsiteY16" fmla="*/ 2739077 h 3471672"/>
              <a:gd name="connsiteX17" fmla="*/ 3142164 w 3333216"/>
              <a:gd name="connsiteY17" fmla="*/ 2778372 h 3471672"/>
              <a:gd name="connsiteX18" fmla="*/ 3118787 w 3333216"/>
              <a:gd name="connsiteY18" fmla="*/ 2816867 h 3471672"/>
              <a:gd name="connsiteX19" fmla="*/ 3094220 w 3333216"/>
              <a:gd name="connsiteY19" fmla="*/ 2854536 h 3471672"/>
              <a:gd name="connsiteX20" fmla="*/ 3068490 w 3333216"/>
              <a:gd name="connsiteY20" fmla="*/ 2891353 h 3471672"/>
              <a:gd name="connsiteX21" fmla="*/ 3041622 w 3333216"/>
              <a:gd name="connsiteY21" fmla="*/ 2927292 h 3471672"/>
              <a:gd name="connsiteX22" fmla="*/ 3013642 w 3333216"/>
              <a:gd name="connsiteY22" fmla="*/ 2962326 h 3471672"/>
              <a:gd name="connsiteX23" fmla="*/ 2984576 w 3333216"/>
              <a:gd name="connsiteY23" fmla="*/ 2996431 h 3471672"/>
              <a:gd name="connsiteX24" fmla="*/ 2954451 w 3333216"/>
              <a:gd name="connsiteY24" fmla="*/ 3029580 h 3471672"/>
              <a:gd name="connsiteX25" fmla="*/ 2923292 w 3333216"/>
              <a:gd name="connsiteY25" fmla="*/ 3061747 h 3471672"/>
              <a:gd name="connsiteX26" fmla="*/ 2891125 w 3333216"/>
              <a:gd name="connsiteY26" fmla="*/ 3092906 h 3471672"/>
              <a:gd name="connsiteX27" fmla="*/ 2857976 w 3333216"/>
              <a:gd name="connsiteY27" fmla="*/ 3123032 h 3471672"/>
              <a:gd name="connsiteX28" fmla="*/ 2823871 w 3333216"/>
              <a:gd name="connsiteY28" fmla="*/ 3152097 h 3471672"/>
              <a:gd name="connsiteX29" fmla="*/ 2788836 w 3333216"/>
              <a:gd name="connsiteY29" fmla="*/ 3180077 h 3471672"/>
              <a:gd name="connsiteX30" fmla="*/ 2752897 w 3333216"/>
              <a:gd name="connsiteY30" fmla="*/ 3206945 h 3471672"/>
              <a:gd name="connsiteX31" fmla="*/ 2716080 w 3333216"/>
              <a:gd name="connsiteY31" fmla="*/ 3232676 h 3471672"/>
              <a:gd name="connsiteX32" fmla="*/ 2678412 w 3333216"/>
              <a:gd name="connsiteY32" fmla="*/ 3257242 h 3471672"/>
              <a:gd name="connsiteX33" fmla="*/ 2639917 w 3333216"/>
              <a:gd name="connsiteY33" fmla="*/ 3280619 h 3471672"/>
              <a:gd name="connsiteX34" fmla="*/ 2600621 w 3333216"/>
              <a:gd name="connsiteY34" fmla="*/ 3302781 h 3471672"/>
              <a:gd name="connsiteX35" fmla="*/ 2560552 w 3333216"/>
              <a:gd name="connsiteY35" fmla="*/ 3323701 h 3471672"/>
              <a:gd name="connsiteX36" fmla="*/ 2519735 w 3333216"/>
              <a:gd name="connsiteY36" fmla="*/ 3343353 h 3471672"/>
              <a:gd name="connsiteX37" fmla="*/ 2478195 w 3333216"/>
              <a:gd name="connsiteY37" fmla="*/ 3361712 h 3471672"/>
              <a:gd name="connsiteX38" fmla="*/ 2435959 w 3333216"/>
              <a:gd name="connsiteY38" fmla="*/ 3378751 h 3471672"/>
              <a:gd name="connsiteX39" fmla="*/ 2393053 w 3333216"/>
              <a:gd name="connsiteY39" fmla="*/ 3394445 h 3471672"/>
              <a:gd name="connsiteX40" fmla="*/ 2349502 w 3333216"/>
              <a:gd name="connsiteY40" fmla="*/ 3408767 h 3471672"/>
              <a:gd name="connsiteX41" fmla="*/ 2305333 w 3333216"/>
              <a:gd name="connsiteY41" fmla="*/ 3421693 h 3471672"/>
              <a:gd name="connsiteX42" fmla="*/ 2260572 w 3333216"/>
              <a:gd name="connsiteY42" fmla="*/ 3433194 h 3471672"/>
              <a:gd name="connsiteX43" fmla="*/ 2215244 w 3333216"/>
              <a:gd name="connsiteY43" fmla="*/ 3443247 h 3471672"/>
              <a:gd name="connsiteX44" fmla="*/ 2169376 w 3333216"/>
              <a:gd name="connsiteY44" fmla="*/ 3451824 h 3471672"/>
              <a:gd name="connsiteX45" fmla="*/ 2122994 w 3333216"/>
              <a:gd name="connsiteY45" fmla="*/ 3458900 h 3471672"/>
              <a:gd name="connsiteX46" fmla="*/ 2076123 w 3333216"/>
              <a:gd name="connsiteY46" fmla="*/ 3464448 h 3471672"/>
              <a:gd name="connsiteX47" fmla="*/ 2028789 w 3333216"/>
              <a:gd name="connsiteY47" fmla="*/ 3468444 h 3471672"/>
              <a:gd name="connsiteX48" fmla="*/ 1981019 w 3333216"/>
              <a:gd name="connsiteY48" fmla="*/ 3470860 h 3471672"/>
              <a:gd name="connsiteX49" fmla="*/ 1932838 w 3333216"/>
              <a:gd name="connsiteY49" fmla="*/ 3471672 h 3471672"/>
              <a:gd name="connsiteX50" fmla="*/ 0 w 3333216"/>
              <a:gd name="connsiteY50" fmla="*/ 3471672 h 3471672"/>
              <a:gd name="connsiteX0" fmla="*/ 3315944 w 3333216"/>
              <a:gd name="connsiteY0" fmla="*/ 0 h 3435689"/>
              <a:gd name="connsiteX1" fmla="*/ 3333216 w 3333216"/>
              <a:gd name="connsiteY1" fmla="*/ 2035310 h 3435689"/>
              <a:gd name="connsiteX2" fmla="*/ 3332405 w 3333216"/>
              <a:gd name="connsiteY2" fmla="*/ 2083491 h 3435689"/>
              <a:gd name="connsiteX3" fmla="*/ 3329989 w 3333216"/>
              <a:gd name="connsiteY3" fmla="*/ 2131261 h 3435689"/>
              <a:gd name="connsiteX4" fmla="*/ 3325993 w 3333216"/>
              <a:gd name="connsiteY4" fmla="*/ 2178595 h 3435689"/>
              <a:gd name="connsiteX5" fmla="*/ 3320444 w 3333216"/>
              <a:gd name="connsiteY5" fmla="*/ 2225466 h 3435689"/>
              <a:gd name="connsiteX6" fmla="*/ 3313368 w 3333216"/>
              <a:gd name="connsiteY6" fmla="*/ 2271849 h 3435689"/>
              <a:gd name="connsiteX7" fmla="*/ 3304791 w 3333216"/>
              <a:gd name="connsiteY7" fmla="*/ 2317717 h 3435689"/>
              <a:gd name="connsiteX8" fmla="*/ 3294739 w 3333216"/>
              <a:gd name="connsiteY8" fmla="*/ 2363045 h 3435689"/>
              <a:gd name="connsiteX9" fmla="*/ 3283237 w 3333216"/>
              <a:gd name="connsiteY9" fmla="*/ 2407806 h 3435689"/>
              <a:gd name="connsiteX10" fmla="*/ 3270312 w 3333216"/>
              <a:gd name="connsiteY10" fmla="*/ 2451975 h 3435689"/>
              <a:gd name="connsiteX11" fmla="*/ 3255990 w 3333216"/>
              <a:gd name="connsiteY11" fmla="*/ 2495525 h 3435689"/>
              <a:gd name="connsiteX12" fmla="*/ 3240296 w 3333216"/>
              <a:gd name="connsiteY12" fmla="*/ 2538431 h 3435689"/>
              <a:gd name="connsiteX13" fmla="*/ 3223256 w 3333216"/>
              <a:gd name="connsiteY13" fmla="*/ 2580667 h 3435689"/>
              <a:gd name="connsiteX14" fmla="*/ 3204898 w 3333216"/>
              <a:gd name="connsiteY14" fmla="*/ 2622207 h 3435689"/>
              <a:gd name="connsiteX15" fmla="*/ 3185245 w 3333216"/>
              <a:gd name="connsiteY15" fmla="*/ 2663025 h 3435689"/>
              <a:gd name="connsiteX16" fmla="*/ 3164325 w 3333216"/>
              <a:gd name="connsiteY16" fmla="*/ 2703094 h 3435689"/>
              <a:gd name="connsiteX17" fmla="*/ 3142164 w 3333216"/>
              <a:gd name="connsiteY17" fmla="*/ 2742389 h 3435689"/>
              <a:gd name="connsiteX18" fmla="*/ 3118787 w 3333216"/>
              <a:gd name="connsiteY18" fmla="*/ 2780884 h 3435689"/>
              <a:gd name="connsiteX19" fmla="*/ 3094220 w 3333216"/>
              <a:gd name="connsiteY19" fmla="*/ 2818553 h 3435689"/>
              <a:gd name="connsiteX20" fmla="*/ 3068490 w 3333216"/>
              <a:gd name="connsiteY20" fmla="*/ 2855370 h 3435689"/>
              <a:gd name="connsiteX21" fmla="*/ 3041622 w 3333216"/>
              <a:gd name="connsiteY21" fmla="*/ 2891309 h 3435689"/>
              <a:gd name="connsiteX22" fmla="*/ 3013642 w 3333216"/>
              <a:gd name="connsiteY22" fmla="*/ 2926343 h 3435689"/>
              <a:gd name="connsiteX23" fmla="*/ 2984576 w 3333216"/>
              <a:gd name="connsiteY23" fmla="*/ 2960448 h 3435689"/>
              <a:gd name="connsiteX24" fmla="*/ 2954451 w 3333216"/>
              <a:gd name="connsiteY24" fmla="*/ 2993597 h 3435689"/>
              <a:gd name="connsiteX25" fmla="*/ 2923292 w 3333216"/>
              <a:gd name="connsiteY25" fmla="*/ 3025764 h 3435689"/>
              <a:gd name="connsiteX26" fmla="*/ 2891125 w 3333216"/>
              <a:gd name="connsiteY26" fmla="*/ 3056923 h 3435689"/>
              <a:gd name="connsiteX27" fmla="*/ 2857976 w 3333216"/>
              <a:gd name="connsiteY27" fmla="*/ 3087049 h 3435689"/>
              <a:gd name="connsiteX28" fmla="*/ 2823871 w 3333216"/>
              <a:gd name="connsiteY28" fmla="*/ 3116114 h 3435689"/>
              <a:gd name="connsiteX29" fmla="*/ 2788836 w 3333216"/>
              <a:gd name="connsiteY29" fmla="*/ 3144094 h 3435689"/>
              <a:gd name="connsiteX30" fmla="*/ 2752897 w 3333216"/>
              <a:gd name="connsiteY30" fmla="*/ 3170962 h 3435689"/>
              <a:gd name="connsiteX31" fmla="*/ 2716080 w 3333216"/>
              <a:gd name="connsiteY31" fmla="*/ 3196693 h 3435689"/>
              <a:gd name="connsiteX32" fmla="*/ 2678412 w 3333216"/>
              <a:gd name="connsiteY32" fmla="*/ 3221259 h 3435689"/>
              <a:gd name="connsiteX33" fmla="*/ 2639917 w 3333216"/>
              <a:gd name="connsiteY33" fmla="*/ 3244636 h 3435689"/>
              <a:gd name="connsiteX34" fmla="*/ 2600621 w 3333216"/>
              <a:gd name="connsiteY34" fmla="*/ 3266798 h 3435689"/>
              <a:gd name="connsiteX35" fmla="*/ 2560552 w 3333216"/>
              <a:gd name="connsiteY35" fmla="*/ 3287718 h 3435689"/>
              <a:gd name="connsiteX36" fmla="*/ 2519735 w 3333216"/>
              <a:gd name="connsiteY36" fmla="*/ 3307370 h 3435689"/>
              <a:gd name="connsiteX37" fmla="*/ 2478195 w 3333216"/>
              <a:gd name="connsiteY37" fmla="*/ 3325729 h 3435689"/>
              <a:gd name="connsiteX38" fmla="*/ 2435959 w 3333216"/>
              <a:gd name="connsiteY38" fmla="*/ 3342768 h 3435689"/>
              <a:gd name="connsiteX39" fmla="*/ 2393053 w 3333216"/>
              <a:gd name="connsiteY39" fmla="*/ 3358462 h 3435689"/>
              <a:gd name="connsiteX40" fmla="*/ 2349502 w 3333216"/>
              <a:gd name="connsiteY40" fmla="*/ 3372784 h 3435689"/>
              <a:gd name="connsiteX41" fmla="*/ 2305333 w 3333216"/>
              <a:gd name="connsiteY41" fmla="*/ 3385710 h 3435689"/>
              <a:gd name="connsiteX42" fmla="*/ 2260572 w 3333216"/>
              <a:gd name="connsiteY42" fmla="*/ 3397211 h 3435689"/>
              <a:gd name="connsiteX43" fmla="*/ 2215244 w 3333216"/>
              <a:gd name="connsiteY43" fmla="*/ 3407264 h 3435689"/>
              <a:gd name="connsiteX44" fmla="*/ 2169376 w 3333216"/>
              <a:gd name="connsiteY44" fmla="*/ 3415841 h 3435689"/>
              <a:gd name="connsiteX45" fmla="*/ 2122994 w 3333216"/>
              <a:gd name="connsiteY45" fmla="*/ 3422917 h 3435689"/>
              <a:gd name="connsiteX46" fmla="*/ 2076123 w 3333216"/>
              <a:gd name="connsiteY46" fmla="*/ 3428465 h 3435689"/>
              <a:gd name="connsiteX47" fmla="*/ 2028789 w 3333216"/>
              <a:gd name="connsiteY47" fmla="*/ 3432461 h 3435689"/>
              <a:gd name="connsiteX48" fmla="*/ 1981019 w 3333216"/>
              <a:gd name="connsiteY48" fmla="*/ 3434877 h 3435689"/>
              <a:gd name="connsiteX49" fmla="*/ 1932838 w 3333216"/>
              <a:gd name="connsiteY49" fmla="*/ 3435689 h 3435689"/>
              <a:gd name="connsiteX50" fmla="*/ 0 w 3333216"/>
              <a:gd name="connsiteY50" fmla="*/ 3435689 h 34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333216" h="3435689">
                <a:moveTo>
                  <a:pt x="3315944" y="0"/>
                </a:moveTo>
                <a:lnTo>
                  <a:pt x="3333216" y="2035310"/>
                </a:lnTo>
                <a:cubicBezTo>
                  <a:pt x="3332946" y="2051370"/>
                  <a:pt x="3332675" y="2067431"/>
                  <a:pt x="3332405" y="2083491"/>
                </a:cubicBezTo>
                <a:lnTo>
                  <a:pt x="3329989" y="2131261"/>
                </a:lnTo>
                <a:lnTo>
                  <a:pt x="3325993" y="2178595"/>
                </a:lnTo>
                <a:lnTo>
                  <a:pt x="3320444" y="2225466"/>
                </a:lnTo>
                <a:lnTo>
                  <a:pt x="3313368" y="2271849"/>
                </a:lnTo>
                <a:lnTo>
                  <a:pt x="3304791" y="2317717"/>
                </a:lnTo>
                <a:lnTo>
                  <a:pt x="3294739" y="2363045"/>
                </a:lnTo>
                <a:lnTo>
                  <a:pt x="3283237" y="2407806"/>
                </a:lnTo>
                <a:lnTo>
                  <a:pt x="3270312" y="2451975"/>
                </a:lnTo>
                <a:lnTo>
                  <a:pt x="3255990" y="2495525"/>
                </a:lnTo>
                <a:lnTo>
                  <a:pt x="3240296" y="2538431"/>
                </a:lnTo>
                <a:lnTo>
                  <a:pt x="3223256" y="2580667"/>
                </a:lnTo>
                <a:lnTo>
                  <a:pt x="3204898" y="2622207"/>
                </a:lnTo>
                <a:lnTo>
                  <a:pt x="3185245" y="2663025"/>
                </a:lnTo>
                <a:lnTo>
                  <a:pt x="3164325" y="2703094"/>
                </a:lnTo>
                <a:lnTo>
                  <a:pt x="3142164" y="2742389"/>
                </a:lnTo>
                <a:lnTo>
                  <a:pt x="3118787" y="2780884"/>
                </a:lnTo>
                <a:lnTo>
                  <a:pt x="3094220" y="2818553"/>
                </a:lnTo>
                <a:lnTo>
                  <a:pt x="3068490" y="2855370"/>
                </a:lnTo>
                <a:lnTo>
                  <a:pt x="3041622" y="2891309"/>
                </a:lnTo>
                <a:lnTo>
                  <a:pt x="3013642" y="2926343"/>
                </a:lnTo>
                <a:lnTo>
                  <a:pt x="2984576" y="2960448"/>
                </a:lnTo>
                <a:lnTo>
                  <a:pt x="2954451" y="2993597"/>
                </a:lnTo>
                <a:lnTo>
                  <a:pt x="2923292" y="3025764"/>
                </a:lnTo>
                <a:lnTo>
                  <a:pt x="2891125" y="3056923"/>
                </a:lnTo>
                <a:lnTo>
                  <a:pt x="2857976" y="3087049"/>
                </a:lnTo>
                <a:lnTo>
                  <a:pt x="2823871" y="3116114"/>
                </a:lnTo>
                <a:lnTo>
                  <a:pt x="2788836" y="3144094"/>
                </a:lnTo>
                <a:lnTo>
                  <a:pt x="2752897" y="3170962"/>
                </a:lnTo>
                <a:lnTo>
                  <a:pt x="2716080" y="3196693"/>
                </a:lnTo>
                <a:lnTo>
                  <a:pt x="2678412" y="3221259"/>
                </a:lnTo>
                <a:lnTo>
                  <a:pt x="2639917" y="3244636"/>
                </a:lnTo>
                <a:lnTo>
                  <a:pt x="2600621" y="3266798"/>
                </a:lnTo>
                <a:lnTo>
                  <a:pt x="2560552" y="3287718"/>
                </a:lnTo>
                <a:lnTo>
                  <a:pt x="2519735" y="3307370"/>
                </a:lnTo>
                <a:lnTo>
                  <a:pt x="2478195" y="3325729"/>
                </a:lnTo>
                <a:lnTo>
                  <a:pt x="2435959" y="3342768"/>
                </a:lnTo>
                <a:lnTo>
                  <a:pt x="2393053" y="3358462"/>
                </a:lnTo>
                <a:lnTo>
                  <a:pt x="2349502" y="3372784"/>
                </a:lnTo>
                <a:lnTo>
                  <a:pt x="2305333" y="3385710"/>
                </a:lnTo>
                <a:lnTo>
                  <a:pt x="2260572" y="3397211"/>
                </a:lnTo>
                <a:lnTo>
                  <a:pt x="2215244" y="3407264"/>
                </a:lnTo>
                <a:lnTo>
                  <a:pt x="2169376" y="3415841"/>
                </a:lnTo>
                <a:lnTo>
                  <a:pt x="2122994" y="3422917"/>
                </a:lnTo>
                <a:lnTo>
                  <a:pt x="2076123" y="3428465"/>
                </a:lnTo>
                <a:lnTo>
                  <a:pt x="2028789" y="3432461"/>
                </a:lnTo>
                <a:lnTo>
                  <a:pt x="1981019" y="3434877"/>
                </a:lnTo>
                <a:lnTo>
                  <a:pt x="1932838" y="3435689"/>
                </a:lnTo>
                <a:lnTo>
                  <a:pt x="0" y="3435689"/>
                </a:lnTo>
              </a:path>
            </a:pathLst>
          </a:custGeom>
          <a:ln w="1346200">
            <a:solidFill>
              <a:srgbClr val="0043C5"/>
            </a:solidFill>
          </a:ln>
        </p:spPr>
        <p:txBody>
          <a:bodyPr wrap="square" lIns="0" tIns="0" rIns="0" bIns="0" rtlCol="0"/>
          <a:lstStyle/>
          <a:p>
            <a:endParaRPr sz="1588" b="0" i="0" dirty="0">
              <a:latin typeface="Verdana" panose="020B0604030504040204" pitchFamily="34" charset="0"/>
            </a:endParaRPr>
          </a:p>
        </p:txBody>
      </p:sp>
      <p:sp>
        <p:nvSpPr>
          <p:cNvPr id="10" name="Title 1">
            <a:extLst>
              <a:ext uri="{FF2B5EF4-FFF2-40B4-BE49-F238E27FC236}">
                <a16:creationId xmlns:a16="http://schemas.microsoft.com/office/drawing/2014/main" id="{D621CDC3-8A20-E440-8335-E58F7AB95056}"/>
              </a:ext>
            </a:extLst>
          </p:cNvPr>
          <p:cNvSpPr>
            <a:spLocks noGrp="1"/>
          </p:cNvSpPr>
          <p:nvPr>
            <p:ph type="title" hasCustomPrompt="1"/>
          </p:nvPr>
        </p:nvSpPr>
        <p:spPr>
          <a:xfrm>
            <a:off x="3518988" y="2431357"/>
            <a:ext cx="3736704" cy="1187824"/>
          </a:xfrm>
        </p:spPr>
        <p:txBody>
          <a:bodyPr anchor="ctr"/>
          <a:lstStyle>
            <a:lvl1pPr marL="0" algn="l" defTabSz="914400" rtl="0" eaLnBrk="1" latinLnBrk="0" hangingPunct="1">
              <a:defRPr lang="en-US" sz="4000" b="1" i="0" kern="1200" spc="-100" baseline="0" dirty="0">
                <a:solidFill>
                  <a:schemeClr val="accent3"/>
                </a:solidFill>
                <a:latin typeface="Verdana" panose="020B0604030504040204" pitchFamily="34" charset="0"/>
                <a:ea typeface="+mn-ea"/>
                <a:cs typeface="+mn-cs"/>
              </a:defRPr>
            </a:lvl1pPr>
          </a:lstStyle>
          <a:p>
            <a:r>
              <a:rPr lang="en-US" dirty="0"/>
              <a:t>Click to edit </a:t>
            </a:r>
            <a:br>
              <a:rPr lang="en-US" dirty="0"/>
            </a:br>
            <a:r>
              <a:rPr lang="en-US" dirty="0"/>
              <a:t>Master title style</a:t>
            </a:r>
          </a:p>
        </p:txBody>
      </p:sp>
      <p:sp>
        <p:nvSpPr>
          <p:cNvPr id="12" name="object 3">
            <a:extLst>
              <a:ext uri="{FF2B5EF4-FFF2-40B4-BE49-F238E27FC236}">
                <a16:creationId xmlns:a16="http://schemas.microsoft.com/office/drawing/2014/main" id="{B259D192-9C78-D047-8BBD-BAD45271C382}"/>
              </a:ext>
            </a:extLst>
          </p:cNvPr>
          <p:cNvSpPr/>
          <p:nvPr userDrawn="1"/>
        </p:nvSpPr>
        <p:spPr>
          <a:xfrm>
            <a:off x="0" y="2431357"/>
            <a:ext cx="3069497" cy="1187824"/>
          </a:xfrm>
          <a:custGeom>
            <a:avLst/>
            <a:gdLst/>
            <a:ahLst/>
            <a:cxnLst/>
            <a:rect l="l" t="t" r="r" b="b"/>
            <a:pathLst>
              <a:path w="2282190" h="1346200">
                <a:moveTo>
                  <a:pt x="0" y="1346200"/>
                </a:moveTo>
                <a:lnTo>
                  <a:pt x="2281720" y="1346200"/>
                </a:lnTo>
                <a:lnTo>
                  <a:pt x="2281720" y="0"/>
                </a:lnTo>
                <a:lnTo>
                  <a:pt x="0" y="0"/>
                </a:lnTo>
                <a:lnTo>
                  <a:pt x="0" y="1346200"/>
                </a:lnTo>
                <a:close/>
              </a:path>
            </a:pathLst>
          </a:custGeom>
          <a:solidFill>
            <a:schemeClr val="accent1"/>
          </a:solidFill>
        </p:spPr>
        <p:txBody>
          <a:bodyPr wrap="square" lIns="0" tIns="0" rIns="0" bIns="0" rtlCol="0"/>
          <a:lstStyle/>
          <a:p>
            <a:endParaRPr sz="1588" b="0" i="0" dirty="0">
              <a:latin typeface="Verdana" panose="020B0604030504040204" pitchFamily="34" charset="0"/>
            </a:endParaRPr>
          </a:p>
        </p:txBody>
      </p:sp>
      <p:sp>
        <p:nvSpPr>
          <p:cNvPr id="11" name="Rectangle 10"/>
          <p:cNvSpPr/>
          <p:nvPr userDrawn="1"/>
        </p:nvSpPr>
        <p:spPr>
          <a:xfrm>
            <a:off x="3704314" y="6436328"/>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pic>
        <p:nvPicPr>
          <p:cNvPr id="16" name="Picture 15">
            <a:extLst>
              <a:ext uri="{FF2B5EF4-FFF2-40B4-BE49-F238E27FC236}">
                <a16:creationId xmlns:a16="http://schemas.microsoft.com/office/drawing/2014/main" id="{CB98F735-1B5F-F340-945A-3D240A810D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419" y="6143235"/>
            <a:ext cx="1667806" cy="675152"/>
          </a:xfrm>
          <a:prstGeom prst="rect">
            <a:avLst/>
          </a:prstGeom>
        </p:spPr>
      </p:pic>
    </p:spTree>
    <p:extLst>
      <p:ext uri="{BB962C8B-B14F-4D97-AF65-F5344CB8AC3E}">
        <p14:creationId xmlns:p14="http://schemas.microsoft.com/office/powerpoint/2010/main" val="3533306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Holder 3"/>
          <p:cNvSpPr>
            <a:spLocks noGrp="1"/>
          </p:cNvSpPr>
          <p:nvPr>
            <p:ph type="body" idx="1"/>
          </p:nvPr>
        </p:nvSpPr>
        <p:spPr>
          <a:xfrm>
            <a:off x="1361899" y="1577341"/>
            <a:ext cx="9071640" cy="4331090"/>
          </a:xfrm>
          <a:prstGeom prst="rect">
            <a:avLst/>
          </a:prstGeom>
        </p:spPr>
        <p:txBody>
          <a:bodyPr wrap="square" lIns="0" tIns="0" rIns="0" bIns="0">
            <a:noAutofit/>
          </a:bodyPr>
          <a:lstStyle>
            <a:lvl1pPr>
              <a:defRPr/>
            </a:lvl1pPr>
          </a:lstStyle>
          <a:p>
            <a:endParaRPr dirty="0"/>
          </a:p>
        </p:txBody>
      </p:sp>
      <p:sp>
        <p:nvSpPr>
          <p:cNvPr id="6" name="Holder 6"/>
          <p:cNvSpPr>
            <a:spLocks noGrp="1"/>
          </p:cNvSpPr>
          <p:nvPr>
            <p:ph type="sldNum" sz="quarter" idx="7"/>
          </p:nvPr>
        </p:nvSpPr>
        <p:spPr>
          <a:xfrm>
            <a:off x="11582400" y="6480811"/>
            <a:ext cx="294024" cy="135743"/>
          </a:xfrm>
          <a:prstGeom prst="rect">
            <a:avLst/>
          </a:prstGeom>
        </p:spPr>
        <p:txBody>
          <a:bodyPr wrap="square" lIns="0" tIns="0" rIns="0" bIns="0">
            <a:noAutofit/>
          </a:bodyPr>
          <a:lstStyle>
            <a:lvl1pPr algn="r">
              <a:defRPr lang="en-US" sz="882" b="0" i="0" kern="1200" spc="75" smtClean="0">
                <a:solidFill>
                  <a:schemeClr val="tx1"/>
                </a:solidFill>
                <a:latin typeface="Verdana" panose="020B0604030504040204" pitchFamily="34" charset="0"/>
                <a:ea typeface="+mn-ea"/>
                <a:cs typeface="Verdana" panose="020B0604030504040204" pitchFamily="34" charset="0"/>
              </a:defRPr>
            </a:lvl1pPr>
          </a:lstStyle>
          <a:p>
            <a:pPr marL="51549">
              <a:spcBef>
                <a:spcPts val="106"/>
              </a:spcBef>
            </a:pPr>
            <a:fld id="{81D60167-4931-47E6-BA6A-407CBD079E47}" type="slidenum">
              <a:rPr lang="en-US" smtClean="0"/>
              <a:pPr marL="51549">
                <a:spcBef>
                  <a:spcPts val="106"/>
                </a:spcBef>
              </a:pPr>
              <a:t>‹#›</a:t>
            </a:fld>
            <a:endParaRPr lang="en-US" dirty="0"/>
          </a:p>
        </p:txBody>
      </p:sp>
      <p:sp>
        <p:nvSpPr>
          <p:cNvPr id="11" name="bk object 17">
            <a:extLst>
              <a:ext uri="{FF2B5EF4-FFF2-40B4-BE49-F238E27FC236}">
                <a16:creationId xmlns:a16="http://schemas.microsoft.com/office/drawing/2014/main" id="{6D6EE774-7E18-FB4A-ACE1-BE60D72BBBA0}"/>
              </a:ext>
            </a:extLst>
          </p:cNvPr>
          <p:cNvSpPr/>
          <p:nvPr/>
        </p:nvSpPr>
        <p:spPr>
          <a:xfrm>
            <a:off x="10801631" y="483401"/>
            <a:ext cx="1390842" cy="112059"/>
          </a:xfrm>
          <a:custGeom>
            <a:avLst/>
            <a:gdLst/>
            <a:ahLst/>
            <a:cxnLst/>
            <a:rect l="l" t="t" r="r" b="b"/>
            <a:pathLst>
              <a:path w="1147445" h="127000">
                <a:moveTo>
                  <a:pt x="0" y="127000"/>
                </a:moveTo>
                <a:lnTo>
                  <a:pt x="1147051" y="127000"/>
                </a:lnTo>
                <a:lnTo>
                  <a:pt x="1147051" y="0"/>
                </a:lnTo>
                <a:lnTo>
                  <a:pt x="0" y="0"/>
                </a:lnTo>
                <a:lnTo>
                  <a:pt x="0" y="127000"/>
                </a:lnTo>
                <a:close/>
              </a:path>
            </a:pathLst>
          </a:custGeom>
          <a:solidFill>
            <a:schemeClr val="accent3"/>
          </a:solidFill>
        </p:spPr>
        <p:txBody>
          <a:bodyPr wrap="square" lIns="0" tIns="0" rIns="0" bIns="0" rtlCol="0"/>
          <a:lstStyle/>
          <a:p>
            <a:endParaRPr sz="1588" b="0" i="0" dirty="0">
              <a:latin typeface="Verdana" panose="020B0604030504040204" pitchFamily="34" charset="0"/>
            </a:endParaRPr>
          </a:p>
        </p:txBody>
      </p:sp>
      <p:sp>
        <p:nvSpPr>
          <p:cNvPr id="13" name="bk object 16">
            <a:extLst>
              <a:ext uri="{FF2B5EF4-FFF2-40B4-BE49-F238E27FC236}">
                <a16:creationId xmlns:a16="http://schemas.microsoft.com/office/drawing/2014/main" id="{C54DA804-2088-B049-91D1-283F64E745EC}"/>
              </a:ext>
            </a:extLst>
          </p:cNvPr>
          <p:cNvSpPr/>
          <p:nvPr/>
        </p:nvSpPr>
        <p:spPr>
          <a:xfrm>
            <a:off x="392028" y="-7329"/>
            <a:ext cx="739386" cy="546759"/>
          </a:xfrm>
          <a:custGeom>
            <a:avLst/>
            <a:gdLst>
              <a:gd name="connsiteX0" fmla="*/ 0 w 609993"/>
              <a:gd name="connsiteY0" fmla="*/ 0 h 569283"/>
              <a:gd name="connsiteX1" fmla="*/ 0 w 609993"/>
              <a:gd name="connsiteY1" fmla="*/ 195561 h 569283"/>
              <a:gd name="connsiteX2" fmla="*/ 2909 w 609993"/>
              <a:gd name="connsiteY2" fmla="*/ 242472 h 569283"/>
              <a:gd name="connsiteX3" fmla="*/ 11403 w 609993"/>
              <a:gd name="connsiteY3" fmla="*/ 287635 h 569283"/>
              <a:gd name="connsiteX4" fmla="*/ 25135 w 609993"/>
              <a:gd name="connsiteY4" fmla="*/ 330701 h 569283"/>
              <a:gd name="connsiteX5" fmla="*/ 43755 w 609993"/>
              <a:gd name="connsiteY5" fmla="*/ 371322 h 569283"/>
              <a:gd name="connsiteX6" fmla="*/ 66913 w 609993"/>
              <a:gd name="connsiteY6" fmla="*/ 409148 h 569283"/>
              <a:gd name="connsiteX7" fmla="*/ 94262 w 609993"/>
              <a:gd name="connsiteY7" fmla="*/ 443831 h 569283"/>
              <a:gd name="connsiteX8" fmla="*/ 125452 w 609993"/>
              <a:gd name="connsiteY8" fmla="*/ 475021 h 569283"/>
              <a:gd name="connsiteX9" fmla="*/ 160135 w 609993"/>
              <a:gd name="connsiteY9" fmla="*/ 502370 h 569283"/>
              <a:gd name="connsiteX10" fmla="*/ 197961 w 609993"/>
              <a:gd name="connsiteY10" fmla="*/ 525528 h 569283"/>
              <a:gd name="connsiteX11" fmla="*/ 238581 w 609993"/>
              <a:gd name="connsiteY11" fmla="*/ 544148 h 569283"/>
              <a:gd name="connsiteX12" fmla="*/ 281648 w 609993"/>
              <a:gd name="connsiteY12" fmla="*/ 557879 h 569283"/>
              <a:gd name="connsiteX13" fmla="*/ 326811 w 609993"/>
              <a:gd name="connsiteY13" fmla="*/ 566374 h 569283"/>
              <a:gd name="connsiteX14" fmla="*/ 373722 w 609993"/>
              <a:gd name="connsiteY14" fmla="*/ 569283 h 569283"/>
              <a:gd name="connsiteX15" fmla="*/ 609993 w 609993"/>
              <a:gd name="connsiteY15" fmla="*/ 569283 h 569283"/>
              <a:gd name="connsiteX0" fmla="*/ 0 w 609993"/>
              <a:gd name="connsiteY0" fmla="*/ 0 h 590873"/>
              <a:gd name="connsiteX1" fmla="*/ 0 w 609993"/>
              <a:gd name="connsiteY1" fmla="*/ 217151 h 590873"/>
              <a:gd name="connsiteX2" fmla="*/ 2909 w 609993"/>
              <a:gd name="connsiteY2" fmla="*/ 264062 h 590873"/>
              <a:gd name="connsiteX3" fmla="*/ 11403 w 609993"/>
              <a:gd name="connsiteY3" fmla="*/ 309225 h 590873"/>
              <a:gd name="connsiteX4" fmla="*/ 25135 w 609993"/>
              <a:gd name="connsiteY4" fmla="*/ 352291 h 590873"/>
              <a:gd name="connsiteX5" fmla="*/ 43755 w 609993"/>
              <a:gd name="connsiteY5" fmla="*/ 392912 h 590873"/>
              <a:gd name="connsiteX6" fmla="*/ 66913 w 609993"/>
              <a:gd name="connsiteY6" fmla="*/ 430738 h 590873"/>
              <a:gd name="connsiteX7" fmla="*/ 94262 w 609993"/>
              <a:gd name="connsiteY7" fmla="*/ 465421 h 590873"/>
              <a:gd name="connsiteX8" fmla="*/ 125452 w 609993"/>
              <a:gd name="connsiteY8" fmla="*/ 496611 h 590873"/>
              <a:gd name="connsiteX9" fmla="*/ 160135 w 609993"/>
              <a:gd name="connsiteY9" fmla="*/ 523960 h 590873"/>
              <a:gd name="connsiteX10" fmla="*/ 197961 w 609993"/>
              <a:gd name="connsiteY10" fmla="*/ 547118 h 590873"/>
              <a:gd name="connsiteX11" fmla="*/ 238581 w 609993"/>
              <a:gd name="connsiteY11" fmla="*/ 565738 h 590873"/>
              <a:gd name="connsiteX12" fmla="*/ 281648 w 609993"/>
              <a:gd name="connsiteY12" fmla="*/ 579469 h 590873"/>
              <a:gd name="connsiteX13" fmla="*/ 326811 w 609993"/>
              <a:gd name="connsiteY13" fmla="*/ 587964 h 590873"/>
              <a:gd name="connsiteX14" fmla="*/ 373722 w 609993"/>
              <a:gd name="connsiteY14" fmla="*/ 590873 h 590873"/>
              <a:gd name="connsiteX15" fmla="*/ 609993 w 609993"/>
              <a:gd name="connsiteY15" fmla="*/ 590873 h 590873"/>
              <a:gd name="connsiteX0" fmla="*/ 0 w 609993"/>
              <a:gd name="connsiteY0" fmla="*/ 0 h 601668"/>
              <a:gd name="connsiteX1" fmla="*/ 0 w 609993"/>
              <a:gd name="connsiteY1" fmla="*/ 227946 h 601668"/>
              <a:gd name="connsiteX2" fmla="*/ 2909 w 609993"/>
              <a:gd name="connsiteY2" fmla="*/ 274857 h 601668"/>
              <a:gd name="connsiteX3" fmla="*/ 11403 w 609993"/>
              <a:gd name="connsiteY3" fmla="*/ 320020 h 601668"/>
              <a:gd name="connsiteX4" fmla="*/ 25135 w 609993"/>
              <a:gd name="connsiteY4" fmla="*/ 363086 h 601668"/>
              <a:gd name="connsiteX5" fmla="*/ 43755 w 609993"/>
              <a:gd name="connsiteY5" fmla="*/ 403707 h 601668"/>
              <a:gd name="connsiteX6" fmla="*/ 66913 w 609993"/>
              <a:gd name="connsiteY6" fmla="*/ 441533 h 601668"/>
              <a:gd name="connsiteX7" fmla="*/ 94262 w 609993"/>
              <a:gd name="connsiteY7" fmla="*/ 476216 h 601668"/>
              <a:gd name="connsiteX8" fmla="*/ 125452 w 609993"/>
              <a:gd name="connsiteY8" fmla="*/ 507406 h 601668"/>
              <a:gd name="connsiteX9" fmla="*/ 160135 w 609993"/>
              <a:gd name="connsiteY9" fmla="*/ 534755 h 601668"/>
              <a:gd name="connsiteX10" fmla="*/ 197961 w 609993"/>
              <a:gd name="connsiteY10" fmla="*/ 557913 h 601668"/>
              <a:gd name="connsiteX11" fmla="*/ 238581 w 609993"/>
              <a:gd name="connsiteY11" fmla="*/ 576533 h 601668"/>
              <a:gd name="connsiteX12" fmla="*/ 281648 w 609993"/>
              <a:gd name="connsiteY12" fmla="*/ 590264 h 601668"/>
              <a:gd name="connsiteX13" fmla="*/ 326811 w 609993"/>
              <a:gd name="connsiteY13" fmla="*/ 598759 h 601668"/>
              <a:gd name="connsiteX14" fmla="*/ 373722 w 609993"/>
              <a:gd name="connsiteY14" fmla="*/ 601668 h 601668"/>
              <a:gd name="connsiteX15" fmla="*/ 609993 w 609993"/>
              <a:gd name="connsiteY15" fmla="*/ 601668 h 601668"/>
              <a:gd name="connsiteX0" fmla="*/ 0 w 609993"/>
              <a:gd name="connsiteY0" fmla="*/ 0 h 619660"/>
              <a:gd name="connsiteX1" fmla="*/ 0 w 609993"/>
              <a:gd name="connsiteY1" fmla="*/ 245938 h 619660"/>
              <a:gd name="connsiteX2" fmla="*/ 2909 w 609993"/>
              <a:gd name="connsiteY2" fmla="*/ 292849 h 619660"/>
              <a:gd name="connsiteX3" fmla="*/ 11403 w 609993"/>
              <a:gd name="connsiteY3" fmla="*/ 338012 h 619660"/>
              <a:gd name="connsiteX4" fmla="*/ 25135 w 609993"/>
              <a:gd name="connsiteY4" fmla="*/ 381078 h 619660"/>
              <a:gd name="connsiteX5" fmla="*/ 43755 w 609993"/>
              <a:gd name="connsiteY5" fmla="*/ 421699 h 619660"/>
              <a:gd name="connsiteX6" fmla="*/ 66913 w 609993"/>
              <a:gd name="connsiteY6" fmla="*/ 459525 h 619660"/>
              <a:gd name="connsiteX7" fmla="*/ 94262 w 609993"/>
              <a:gd name="connsiteY7" fmla="*/ 494208 h 619660"/>
              <a:gd name="connsiteX8" fmla="*/ 125452 w 609993"/>
              <a:gd name="connsiteY8" fmla="*/ 525398 h 619660"/>
              <a:gd name="connsiteX9" fmla="*/ 160135 w 609993"/>
              <a:gd name="connsiteY9" fmla="*/ 552747 h 619660"/>
              <a:gd name="connsiteX10" fmla="*/ 197961 w 609993"/>
              <a:gd name="connsiteY10" fmla="*/ 575905 h 619660"/>
              <a:gd name="connsiteX11" fmla="*/ 238581 w 609993"/>
              <a:gd name="connsiteY11" fmla="*/ 594525 h 619660"/>
              <a:gd name="connsiteX12" fmla="*/ 281648 w 609993"/>
              <a:gd name="connsiteY12" fmla="*/ 608256 h 619660"/>
              <a:gd name="connsiteX13" fmla="*/ 326811 w 609993"/>
              <a:gd name="connsiteY13" fmla="*/ 616751 h 619660"/>
              <a:gd name="connsiteX14" fmla="*/ 373722 w 609993"/>
              <a:gd name="connsiteY14" fmla="*/ 619660 h 619660"/>
              <a:gd name="connsiteX15" fmla="*/ 609993 w 609993"/>
              <a:gd name="connsiteY15" fmla="*/ 619660 h 619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9993" h="619660">
                <a:moveTo>
                  <a:pt x="0" y="0"/>
                </a:moveTo>
                <a:lnTo>
                  <a:pt x="0" y="245938"/>
                </a:lnTo>
                <a:lnTo>
                  <a:pt x="2909" y="292849"/>
                </a:lnTo>
                <a:lnTo>
                  <a:pt x="11403" y="338012"/>
                </a:lnTo>
                <a:lnTo>
                  <a:pt x="25135" y="381078"/>
                </a:lnTo>
                <a:lnTo>
                  <a:pt x="43755" y="421699"/>
                </a:lnTo>
                <a:lnTo>
                  <a:pt x="66913" y="459525"/>
                </a:lnTo>
                <a:lnTo>
                  <a:pt x="94262" y="494208"/>
                </a:lnTo>
                <a:lnTo>
                  <a:pt x="125452" y="525398"/>
                </a:lnTo>
                <a:lnTo>
                  <a:pt x="160135" y="552747"/>
                </a:lnTo>
                <a:lnTo>
                  <a:pt x="197961" y="575905"/>
                </a:lnTo>
                <a:lnTo>
                  <a:pt x="238581" y="594525"/>
                </a:lnTo>
                <a:lnTo>
                  <a:pt x="281648" y="608256"/>
                </a:lnTo>
                <a:lnTo>
                  <a:pt x="326811" y="616751"/>
                </a:lnTo>
                <a:lnTo>
                  <a:pt x="373722" y="619660"/>
                </a:lnTo>
                <a:lnTo>
                  <a:pt x="609993" y="619660"/>
                </a:lnTo>
              </a:path>
            </a:pathLst>
          </a:custGeom>
          <a:ln w="127000">
            <a:solidFill>
              <a:schemeClr val="accent3"/>
            </a:solidFill>
          </a:ln>
        </p:spPr>
        <p:txBody>
          <a:bodyPr wrap="square" lIns="0" tIns="0" rIns="0" bIns="0" rtlCol="0"/>
          <a:lstStyle/>
          <a:p>
            <a:endParaRPr sz="1588" b="0" i="0" dirty="0">
              <a:latin typeface="Verdana" panose="020B0604030504040204" pitchFamily="34" charset="0"/>
            </a:endParaRPr>
          </a:p>
        </p:txBody>
      </p:sp>
      <p:sp>
        <p:nvSpPr>
          <p:cNvPr id="7" name="Title Placeholder 6">
            <a:extLst>
              <a:ext uri="{FF2B5EF4-FFF2-40B4-BE49-F238E27FC236}">
                <a16:creationId xmlns:a16="http://schemas.microsoft.com/office/drawing/2014/main" id="{DF45616F-4CA7-6E44-8798-2757C957718E}"/>
              </a:ext>
            </a:extLst>
          </p:cNvPr>
          <p:cNvSpPr>
            <a:spLocks noGrp="1"/>
          </p:cNvSpPr>
          <p:nvPr>
            <p:ph type="title"/>
          </p:nvPr>
        </p:nvSpPr>
        <p:spPr>
          <a:xfrm>
            <a:off x="1361899" y="300054"/>
            <a:ext cx="9201615" cy="868907"/>
          </a:xfrm>
          <a:prstGeom prst="rect">
            <a:avLst/>
          </a:prstGeom>
        </p:spPr>
        <p:txBody>
          <a:bodyPr vert="horz" lIns="0" tIns="0" rIns="0" bIns="0" rtlCol="0" anchor="t" anchorCtr="0">
            <a:noAutofit/>
          </a:bodyPr>
          <a:lstStyle/>
          <a:p>
            <a:r>
              <a:rPr lang="en-US" dirty="0"/>
              <a:t>Click to edit Master title style</a:t>
            </a:r>
          </a:p>
        </p:txBody>
      </p:sp>
      <p:pic>
        <p:nvPicPr>
          <p:cNvPr id="25" name="Picture 24">
            <a:extLst>
              <a:ext uri="{FF2B5EF4-FFF2-40B4-BE49-F238E27FC236}">
                <a16:creationId xmlns:a16="http://schemas.microsoft.com/office/drawing/2014/main" id="{E4590980-076C-2843-BB00-12BBAFA4A8EA}"/>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705224" y="6105028"/>
            <a:ext cx="1900231" cy="585216"/>
          </a:xfrm>
          <a:prstGeom prst="rect">
            <a:avLst/>
          </a:prstGeom>
        </p:spPr>
      </p:pic>
      <p:sp>
        <p:nvSpPr>
          <p:cNvPr id="4" name="Rectangle 3"/>
          <p:cNvSpPr/>
          <p:nvPr userDrawn="1"/>
        </p:nvSpPr>
        <p:spPr>
          <a:xfrm>
            <a:off x="3769629" y="6421724"/>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rgbClr val="000A63"/>
                </a:solidFill>
                <a:effectLst/>
                <a:uLnTx/>
                <a:uFillTx/>
                <a:latin typeface="Verdana" panose="020B0604030504040204" pitchFamily="34" charset="0"/>
                <a:ea typeface="+mn-ea"/>
                <a:cs typeface="+mn-cs"/>
              </a:rPr>
              <a:t>This Document is Proprietary and Confidential - Do Not Release Without Permission</a:t>
            </a:r>
          </a:p>
        </p:txBody>
      </p:sp>
      <p:pic>
        <p:nvPicPr>
          <p:cNvPr id="10" name="Picture 9">
            <a:extLst>
              <a:ext uri="{FF2B5EF4-FFF2-40B4-BE49-F238E27FC236}">
                <a16:creationId xmlns:a16="http://schemas.microsoft.com/office/drawing/2014/main" id="{CB98F735-1B5F-F340-945A-3D240A810DB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513419" y="6143235"/>
            <a:ext cx="1667806" cy="675152"/>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75" r:id="rId2"/>
    <p:sldLayoutId id="2147483665" r:id="rId3"/>
    <p:sldLayoutId id="2147483669" r:id="rId4"/>
    <p:sldLayoutId id="2147483670" r:id="rId5"/>
    <p:sldLayoutId id="2147483671" r:id="rId6"/>
    <p:sldLayoutId id="2147483676" r:id="rId7"/>
    <p:sldLayoutId id="2147483673" r:id="rId8"/>
    <p:sldLayoutId id="2147483672" r:id="rId9"/>
    <p:sldLayoutId id="2147483674" r:id="rId10"/>
    <p:sldLayoutId id="2147483677" r:id="rId11"/>
    <p:sldLayoutId id="2147483678" r:id="rId12"/>
    <p:sldLayoutId id="2147483679" r:id="rId13"/>
    <p:sldLayoutId id="2147483680" r:id="rId14"/>
  </p:sldLayoutIdLst>
  <p:hf hdr="0" dt="0"/>
  <p:txStyles>
    <p:titleStyle>
      <a:lvl1pPr>
        <a:defRPr sz="3000" b="1" i="0" kern="1200" spc="-100" baseline="0" dirty="0">
          <a:solidFill>
            <a:srgbClr val="000A63"/>
          </a:solidFill>
          <a:latin typeface="Verdana" panose="020B0604030504040204" pitchFamily="34" charset="0"/>
          <a:ea typeface="+mn-ea"/>
          <a:cs typeface="+mj-cs"/>
        </a:defRPr>
      </a:lvl1pPr>
    </p:titleStyle>
    <p:bodyStyle>
      <a:lvl1pPr marL="0">
        <a:defRPr sz="1300" b="0" i="0" kern="1200" dirty="0">
          <a:solidFill>
            <a:srgbClr val="475055"/>
          </a:solidFill>
          <a:latin typeface="Verdana" panose="020B0604030504040204" pitchFamily="34" charset="0"/>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bodyStyle>
    <p:otherStyle>
      <a:lvl1pPr marL="0">
        <a:defRPr>
          <a:latin typeface="+mn-lt"/>
          <a:ea typeface="+mn-ea"/>
          <a:cs typeface="+mn-cs"/>
        </a:defRPr>
      </a:lvl1pPr>
      <a:lvl2pPr marL="403433">
        <a:defRPr>
          <a:latin typeface="+mn-lt"/>
          <a:ea typeface="+mn-ea"/>
          <a:cs typeface="+mn-cs"/>
        </a:defRPr>
      </a:lvl2pPr>
      <a:lvl3pPr marL="806867">
        <a:defRPr>
          <a:latin typeface="+mn-lt"/>
          <a:ea typeface="+mn-ea"/>
          <a:cs typeface="+mn-cs"/>
        </a:defRPr>
      </a:lvl3pPr>
      <a:lvl4pPr marL="1210300">
        <a:defRPr>
          <a:latin typeface="+mn-lt"/>
          <a:ea typeface="+mn-ea"/>
          <a:cs typeface="+mn-cs"/>
        </a:defRPr>
      </a:lvl4pPr>
      <a:lvl5pPr marL="1613733">
        <a:defRPr>
          <a:latin typeface="+mn-lt"/>
          <a:ea typeface="+mn-ea"/>
          <a:cs typeface="+mn-cs"/>
        </a:defRPr>
      </a:lvl5pPr>
      <a:lvl6pPr marL="2017166">
        <a:defRPr>
          <a:latin typeface="+mn-lt"/>
          <a:ea typeface="+mn-ea"/>
          <a:cs typeface="+mn-cs"/>
        </a:defRPr>
      </a:lvl6pPr>
      <a:lvl7pPr marL="2420600">
        <a:defRPr>
          <a:latin typeface="+mn-lt"/>
          <a:ea typeface="+mn-ea"/>
          <a:cs typeface="+mn-cs"/>
        </a:defRPr>
      </a:lvl7pPr>
      <a:lvl8pPr marL="2824033">
        <a:defRPr>
          <a:latin typeface="+mn-lt"/>
          <a:ea typeface="+mn-ea"/>
          <a:cs typeface="+mn-cs"/>
        </a:defRPr>
      </a:lvl8pPr>
      <a:lvl9pPr marL="32274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medicare.gov/care-compare/?guidedSearch=Physician&amp;providerType=Physician"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hyperlink" Target="https://bravenhealth.com/find-doctor"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8.jpe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sv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t="-9000" b="-9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308655-3ADD-9448-BB76-E364F70D4B5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6346"/>
          <a:stretch/>
        </p:blipFill>
        <p:spPr>
          <a:xfrm flipV="1">
            <a:off x="0" y="6065"/>
            <a:ext cx="1416636" cy="1381464"/>
          </a:xfrm>
          <a:prstGeom prst="rect">
            <a:avLst/>
          </a:prstGeom>
        </p:spPr>
      </p:pic>
      <p:pic>
        <p:nvPicPr>
          <p:cNvPr id="7" name="Picture 6">
            <a:extLst>
              <a:ext uri="{FF2B5EF4-FFF2-40B4-BE49-F238E27FC236}">
                <a16:creationId xmlns:a16="http://schemas.microsoft.com/office/drawing/2014/main" id="{1F1F4B8D-8F3E-084D-A631-78C4ED3A103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15785" y="513018"/>
            <a:ext cx="2617911" cy="626465"/>
          </a:xfrm>
          <a:prstGeom prst="rect">
            <a:avLst/>
          </a:prstGeom>
        </p:spPr>
      </p:pic>
      <p:sp>
        <p:nvSpPr>
          <p:cNvPr id="8" name="Title 11">
            <a:extLst>
              <a:ext uri="{FF2B5EF4-FFF2-40B4-BE49-F238E27FC236}">
                <a16:creationId xmlns:a16="http://schemas.microsoft.com/office/drawing/2014/main" id="{0028534F-5855-474D-8F1B-D49FDE8B07EF}"/>
              </a:ext>
            </a:extLst>
          </p:cNvPr>
          <p:cNvSpPr txBox="1">
            <a:spLocks/>
          </p:cNvSpPr>
          <p:nvPr/>
        </p:nvSpPr>
        <p:spPr>
          <a:xfrm>
            <a:off x="708318" y="1949422"/>
            <a:ext cx="5734058" cy="1198164"/>
          </a:xfrm>
          <a:prstGeom prst="rect">
            <a:avLst/>
          </a:prstGeom>
        </p:spPr>
        <p:txBody>
          <a:bodyPr/>
          <a:lstStyle>
            <a:lvl1pPr>
              <a:defRPr sz="3000" b="1" i="0" kern="1200" spc="-100" baseline="0" dirty="0">
                <a:solidFill>
                  <a:srgbClr val="000A63"/>
                </a:solidFill>
                <a:latin typeface="Verdana" panose="020B0604030504040204" pitchFamily="34" charset="0"/>
                <a:ea typeface="+mn-ea"/>
                <a:cs typeface="+mj-cs"/>
              </a:defRPr>
            </a:lvl1pPr>
          </a:lstStyle>
          <a:p>
            <a:r>
              <a:rPr lang="en-US" sz="2400" dirty="0"/>
              <a:t>	Braven MAPD (PPO) Plan</a:t>
            </a:r>
          </a:p>
          <a:p>
            <a:endParaRPr lang="en-US" sz="2400" dirty="0"/>
          </a:p>
          <a:p>
            <a:r>
              <a:rPr lang="en-US" sz="2400" dirty="0"/>
              <a:t>Township of Long Beach</a:t>
            </a:r>
          </a:p>
          <a:p>
            <a:endParaRPr lang="en-US" sz="2400" dirty="0"/>
          </a:p>
          <a:p>
            <a:r>
              <a:rPr lang="en-US" sz="2400" dirty="0"/>
              <a:t>	Effective January 1, 2026</a:t>
            </a:r>
          </a:p>
        </p:txBody>
      </p:sp>
      <p:sp>
        <p:nvSpPr>
          <p:cNvPr id="2" name="Slide Number Placeholder 1"/>
          <p:cNvSpPr>
            <a:spLocks noGrp="1"/>
          </p:cNvSpPr>
          <p:nvPr>
            <p:ph type="sldNum" sz="quarter" idx="10"/>
          </p:nvPr>
        </p:nvSpPr>
        <p:spPr/>
        <p:txBody>
          <a:bodyPr/>
          <a:lstStyle/>
          <a:p>
            <a:pPr marL="51549">
              <a:spcBef>
                <a:spcPts val="106"/>
              </a:spcBef>
            </a:pPr>
            <a:fld id="{81D60167-4931-47E6-BA6A-407CBD079E47}" type="slidenum">
              <a:rPr lang="en-US" smtClean="0"/>
              <a:pPr marL="51549">
                <a:spcBef>
                  <a:spcPts val="106"/>
                </a:spcBef>
              </a:pPr>
              <a:t>1</a:t>
            </a:fld>
            <a:endParaRPr lang="en-US" dirty="0"/>
          </a:p>
        </p:txBody>
      </p:sp>
      <p:sp>
        <p:nvSpPr>
          <p:cNvPr id="10" name="Rectangle 9"/>
          <p:cNvSpPr/>
          <p:nvPr/>
        </p:nvSpPr>
        <p:spPr>
          <a:xfrm>
            <a:off x="3595458" y="6353853"/>
            <a:ext cx="5501827" cy="25391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100" normalizeH="0" baseline="0" noProof="0" dirty="0">
                <a:ln>
                  <a:noFill/>
                </a:ln>
                <a:solidFill>
                  <a:schemeClr val="bg1"/>
                </a:solidFill>
                <a:effectLst/>
                <a:uLnTx/>
                <a:uFillTx/>
                <a:latin typeface="Verdana" panose="020B0604030504040204" pitchFamily="34" charset="0"/>
                <a:ea typeface="+mn-ea"/>
                <a:cs typeface="+mn-cs"/>
              </a:rPr>
              <a:t>This Document is Proprietary and Confidential - Do Not Release Without Permission</a:t>
            </a:r>
          </a:p>
        </p:txBody>
      </p:sp>
    </p:spTree>
    <p:extLst>
      <p:ext uri="{BB962C8B-B14F-4D97-AF65-F5344CB8AC3E}">
        <p14:creationId xmlns:p14="http://schemas.microsoft.com/office/powerpoint/2010/main" val="237424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3771900" y="6065032"/>
            <a:ext cx="3132440"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8A34027-2675-1545-8FAF-22BBA42F38C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04341" y="-12032"/>
            <a:ext cx="5287658" cy="6870032"/>
          </a:xfrm>
          <a:prstGeom prst="rect">
            <a:avLst/>
          </a:prstGeom>
        </p:spPr>
      </p:pic>
      <p:sp>
        <p:nvSpPr>
          <p:cNvPr id="9" name="object 2">
            <a:extLst>
              <a:ext uri="{FF2B5EF4-FFF2-40B4-BE49-F238E27FC236}">
                <a16:creationId xmlns:a16="http://schemas.microsoft.com/office/drawing/2014/main" id="{70664B05-DCF8-ED4E-AA18-9A7E9641282F}"/>
              </a:ext>
            </a:extLst>
          </p:cNvPr>
          <p:cNvSpPr/>
          <p:nvPr/>
        </p:nvSpPr>
        <p:spPr>
          <a:xfrm>
            <a:off x="468807" y="4258158"/>
            <a:ext cx="6196592" cy="1442546"/>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tx2"/>
          </a:solidFill>
        </p:spPr>
        <p:txBody>
          <a:bodyPr wrap="square" lIns="0" tIns="0" rIns="0" bIns="0" rtlCol="0"/>
          <a:lstStyle/>
          <a:p>
            <a:endParaRPr sz="1400" dirty="0">
              <a:latin typeface="Verdana" panose="020B0604030504040204" pitchFamily="34" charset="0"/>
            </a:endParaRPr>
          </a:p>
        </p:txBody>
      </p:sp>
      <p:sp>
        <p:nvSpPr>
          <p:cNvPr id="10" name="TextBox 9">
            <a:extLst>
              <a:ext uri="{FF2B5EF4-FFF2-40B4-BE49-F238E27FC236}">
                <a16:creationId xmlns:a16="http://schemas.microsoft.com/office/drawing/2014/main" id="{61533C49-0B1F-A34A-A1BD-1F64625F2854}"/>
              </a:ext>
            </a:extLst>
          </p:cNvPr>
          <p:cNvSpPr txBox="1"/>
          <p:nvPr/>
        </p:nvSpPr>
        <p:spPr>
          <a:xfrm>
            <a:off x="3133072" y="4246347"/>
            <a:ext cx="3399701" cy="1400383"/>
          </a:xfrm>
          <a:prstGeom prst="rect">
            <a:avLst/>
          </a:prstGeom>
          <a:noFill/>
        </p:spPr>
        <p:txBody>
          <a:bodyPr wrap="square" rtlCol="0" anchor="ctr">
            <a:spAutoFit/>
          </a:bodyPr>
          <a:lstStyle/>
          <a:p>
            <a:r>
              <a:rPr lang="en-US" sz="1700" dirty="0">
                <a:solidFill>
                  <a:schemeClr val="bg1"/>
                </a:solidFill>
                <a:latin typeface="Verdana" panose="020B0604030504040204" pitchFamily="34" charset="0"/>
                <a:ea typeface="Verdana" panose="020B0604030504040204" pitchFamily="34" charset="0"/>
                <a:cs typeface="Verdana" panose="020B0604030504040204" pitchFamily="34" charset="0"/>
              </a:rPr>
              <a:t>reimbursement every year (max combined with contact lenses) for eyewear or eyeglasses not associated with cataract surgery</a:t>
            </a:r>
          </a:p>
        </p:txBody>
      </p:sp>
      <p:sp>
        <p:nvSpPr>
          <p:cNvPr id="14" name="object 2">
            <a:extLst>
              <a:ext uri="{FF2B5EF4-FFF2-40B4-BE49-F238E27FC236}">
                <a16:creationId xmlns:a16="http://schemas.microsoft.com/office/drawing/2014/main" id="{72F9E4B8-69A2-0E41-93D8-D3BF44769612}"/>
              </a:ext>
            </a:extLst>
          </p:cNvPr>
          <p:cNvSpPr/>
          <p:nvPr/>
        </p:nvSpPr>
        <p:spPr>
          <a:xfrm>
            <a:off x="468807" y="1789980"/>
            <a:ext cx="6196592" cy="1134831"/>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accent2"/>
          </a:solidFill>
        </p:spPr>
        <p:txBody>
          <a:bodyPr wrap="square" lIns="0" tIns="0" rIns="0" bIns="0" rtlCol="0"/>
          <a:lstStyle/>
          <a:p>
            <a:endParaRPr sz="1400" dirty="0">
              <a:latin typeface="Verdana" panose="020B0604030504040204" pitchFamily="34" charset="0"/>
            </a:endParaRPr>
          </a:p>
        </p:txBody>
      </p:sp>
      <p:sp>
        <p:nvSpPr>
          <p:cNvPr id="15" name="object 5">
            <a:extLst>
              <a:ext uri="{FF2B5EF4-FFF2-40B4-BE49-F238E27FC236}">
                <a16:creationId xmlns:a16="http://schemas.microsoft.com/office/drawing/2014/main" id="{181EF83C-F0AB-0449-B836-9E73B3732B8B}"/>
              </a:ext>
            </a:extLst>
          </p:cNvPr>
          <p:cNvSpPr txBox="1">
            <a:spLocks/>
          </p:cNvSpPr>
          <p:nvPr/>
        </p:nvSpPr>
        <p:spPr>
          <a:xfrm>
            <a:off x="707874" y="2182461"/>
            <a:ext cx="2873036" cy="349870"/>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200" spc="-4" dirty="0">
                <a:solidFill>
                  <a:schemeClr val="bg1"/>
                </a:solidFill>
                <a:latin typeface="Verdana" panose="020B0604030504040204" pitchFamily="34" charset="0"/>
              </a:rPr>
              <a:t>$0 copayment</a:t>
            </a:r>
          </a:p>
        </p:txBody>
      </p:sp>
      <p:sp>
        <p:nvSpPr>
          <p:cNvPr id="16" name="TextBox 15">
            <a:extLst>
              <a:ext uri="{FF2B5EF4-FFF2-40B4-BE49-F238E27FC236}">
                <a16:creationId xmlns:a16="http://schemas.microsoft.com/office/drawing/2014/main" id="{E73839B8-00F6-2D49-903A-E100FF70D7ED}"/>
              </a:ext>
            </a:extLst>
          </p:cNvPr>
          <p:cNvSpPr txBox="1"/>
          <p:nvPr/>
        </p:nvSpPr>
        <p:spPr>
          <a:xfrm>
            <a:off x="3133072" y="2034230"/>
            <a:ext cx="3399701" cy="646331"/>
          </a:xfrm>
          <a:prstGeom prst="rect">
            <a:avLst/>
          </a:prstGeom>
          <a:noFill/>
        </p:spPr>
        <p:txBody>
          <a:bodyPr wrap="square" rtlCol="0" anchor="ctr">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for routine annual eye exams</a:t>
            </a:r>
          </a:p>
        </p:txBody>
      </p:sp>
      <p:sp>
        <p:nvSpPr>
          <p:cNvPr id="17" name="object 5">
            <a:extLst>
              <a:ext uri="{FF2B5EF4-FFF2-40B4-BE49-F238E27FC236}">
                <a16:creationId xmlns:a16="http://schemas.microsoft.com/office/drawing/2014/main" id="{E20C00C4-B3AE-2444-A181-121334087F1B}"/>
              </a:ext>
            </a:extLst>
          </p:cNvPr>
          <p:cNvSpPr txBox="1">
            <a:spLocks/>
          </p:cNvSpPr>
          <p:nvPr/>
        </p:nvSpPr>
        <p:spPr>
          <a:xfrm>
            <a:off x="707874" y="4786990"/>
            <a:ext cx="2425321" cy="319092"/>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000" spc="-4" dirty="0">
                <a:solidFill>
                  <a:schemeClr val="bg1"/>
                </a:solidFill>
                <a:latin typeface="Verdana" panose="020B0604030504040204" pitchFamily="34" charset="0"/>
              </a:rPr>
              <a:t>Up to $100</a:t>
            </a:r>
          </a:p>
        </p:txBody>
      </p:sp>
      <p:sp>
        <p:nvSpPr>
          <p:cNvPr id="18" name="object 2">
            <a:extLst>
              <a:ext uri="{FF2B5EF4-FFF2-40B4-BE49-F238E27FC236}">
                <a16:creationId xmlns:a16="http://schemas.microsoft.com/office/drawing/2014/main" id="{C270B720-48BE-CC46-B819-594237055C92}"/>
              </a:ext>
            </a:extLst>
          </p:cNvPr>
          <p:cNvSpPr/>
          <p:nvPr/>
        </p:nvSpPr>
        <p:spPr>
          <a:xfrm>
            <a:off x="468807" y="3017149"/>
            <a:ext cx="6196592" cy="1134831"/>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accent1"/>
          </a:solidFill>
        </p:spPr>
        <p:txBody>
          <a:bodyPr wrap="square" lIns="0" tIns="0" rIns="0" bIns="0" rtlCol="0"/>
          <a:lstStyle/>
          <a:p>
            <a:endParaRPr sz="1400" dirty="0">
              <a:latin typeface="Verdana" panose="020B0604030504040204" pitchFamily="34" charset="0"/>
            </a:endParaRPr>
          </a:p>
        </p:txBody>
      </p:sp>
      <p:sp>
        <p:nvSpPr>
          <p:cNvPr id="19" name="object 5">
            <a:extLst>
              <a:ext uri="{FF2B5EF4-FFF2-40B4-BE49-F238E27FC236}">
                <a16:creationId xmlns:a16="http://schemas.microsoft.com/office/drawing/2014/main" id="{8138D19C-B06C-FB41-BE34-CCC724CF1E10}"/>
              </a:ext>
            </a:extLst>
          </p:cNvPr>
          <p:cNvSpPr txBox="1">
            <a:spLocks/>
          </p:cNvSpPr>
          <p:nvPr/>
        </p:nvSpPr>
        <p:spPr>
          <a:xfrm>
            <a:off x="707874" y="3409630"/>
            <a:ext cx="2873036" cy="349870"/>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200" spc="-4" dirty="0">
                <a:solidFill>
                  <a:schemeClr val="bg1"/>
                </a:solidFill>
                <a:latin typeface="Verdana" panose="020B0604030504040204" pitchFamily="34" charset="0"/>
              </a:rPr>
              <a:t>$0 copayment</a:t>
            </a:r>
          </a:p>
        </p:txBody>
      </p:sp>
      <p:sp>
        <p:nvSpPr>
          <p:cNvPr id="20" name="TextBox 19">
            <a:extLst>
              <a:ext uri="{FF2B5EF4-FFF2-40B4-BE49-F238E27FC236}">
                <a16:creationId xmlns:a16="http://schemas.microsoft.com/office/drawing/2014/main" id="{BEEF1873-449F-B54E-A4D7-515CBE698119}"/>
              </a:ext>
            </a:extLst>
          </p:cNvPr>
          <p:cNvSpPr txBox="1"/>
          <p:nvPr/>
        </p:nvSpPr>
        <p:spPr>
          <a:xfrm>
            <a:off x="3133072" y="3122902"/>
            <a:ext cx="3293383" cy="923330"/>
          </a:xfrm>
          <a:prstGeom prst="rect">
            <a:avLst/>
          </a:prstGeom>
          <a:noFill/>
        </p:spPr>
        <p:txBody>
          <a:bodyPr wrap="square" rtlCol="0" anchor="ctr">
            <a:spAutoFit/>
          </a:bodyPr>
          <a:lstStyle/>
          <a:p>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for eyeglasses or contact lenses after cataract surgery </a:t>
            </a:r>
          </a:p>
        </p:txBody>
      </p:sp>
      <p:sp>
        <p:nvSpPr>
          <p:cNvPr id="21" name="object 6">
            <a:extLst>
              <a:ext uri="{FF2B5EF4-FFF2-40B4-BE49-F238E27FC236}">
                <a16:creationId xmlns:a16="http://schemas.microsoft.com/office/drawing/2014/main" id="{0A48F8FA-19B7-084B-B414-958FA8A54CDD}"/>
              </a:ext>
            </a:extLst>
          </p:cNvPr>
          <p:cNvSpPr txBox="1"/>
          <p:nvPr/>
        </p:nvSpPr>
        <p:spPr>
          <a:xfrm>
            <a:off x="499030" y="1188515"/>
            <a:ext cx="6405311" cy="393600"/>
          </a:xfrm>
          <a:prstGeom prst="rect">
            <a:avLst/>
          </a:prstGeom>
        </p:spPr>
        <p:txBody>
          <a:bodyPr vert="horz" wrap="square" lIns="0" tIns="11206" rIns="0" bIns="0" rtlCol="0">
            <a:spAutoFit/>
          </a:bodyPr>
          <a:lstStyle/>
          <a:p>
            <a:pPr lvl="0" defTabSz="457200" hangingPunct="0">
              <a:lnSpc>
                <a:spcPct val="108000"/>
              </a:lnSpc>
            </a:pPr>
            <a:r>
              <a:rPr lang="en-US" sz="2300" b="1" dirty="0">
                <a:solidFill>
                  <a:schemeClr val="accent3"/>
                </a:solidFill>
                <a:latin typeface="Verdana" panose="020B0604030504040204" pitchFamily="34" charset="0"/>
                <a:sym typeface="Trebuchet MS"/>
              </a:rPr>
              <a:t>Covered benefits include: </a:t>
            </a:r>
          </a:p>
        </p:txBody>
      </p:sp>
      <p:sp>
        <p:nvSpPr>
          <p:cNvPr id="2" name="Title 1">
            <a:extLst>
              <a:ext uri="{FF2B5EF4-FFF2-40B4-BE49-F238E27FC236}">
                <a16:creationId xmlns:a16="http://schemas.microsoft.com/office/drawing/2014/main" id="{44B4AD74-652F-464A-86C4-58203F532A5B}"/>
              </a:ext>
            </a:extLst>
          </p:cNvPr>
          <p:cNvSpPr>
            <a:spLocks noGrp="1"/>
          </p:cNvSpPr>
          <p:nvPr>
            <p:ph type="title"/>
          </p:nvPr>
        </p:nvSpPr>
        <p:spPr>
          <a:xfrm>
            <a:off x="1361900" y="300054"/>
            <a:ext cx="5303500" cy="868907"/>
          </a:xfrm>
        </p:spPr>
        <p:txBody>
          <a:bodyPr/>
          <a:lstStyle/>
          <a:p>
            <a:r>
              <a:rPr lang="en-US" dirty="0"/>
              <a:t>Vision Benefits</a:t>
            </a:r>
          </a:p>
        </p:txBody>
      </p:sp>
      <p:pic>
        <p:nvPicPr>
          <p:cNvPr id="25" name="Graphic 24">
            <a:extLst>
              <a:ext uri="{FF2B5EF4-FFF2-40B4-BE49-F238E27FC236}">
                <a16:creationId xmlns:a16="http://schemas.microsoft.com/office/drawing/2014/main" id="{51E2C726-34D9-B242-86C6-A0653480B65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01172" y="444088"/>
            <a:ext cx="1290828" cy="150876"/>
          </a:xfrm>
          <a:prstGeom prst="rect">
            <a:avLst/>
          </a:prstGeom>
        </p:spPr>
      </p:pic>
      <p:sp>
        <p:nvSpPr>
          <p:cNvPr id="22" name="Slide Number Placeholder 37">
            <a:extLst>
              <a:ext uri="{FF2B5EF4-FFF2-40B4-BE49-F238E27FC236}">
                <a16:creationId xmlns:a16="http://schemas.microsoft.com/office/drawing/2014/main" id="{DB83D000-AFDD-8044-B0A6-2E2F92289B3F}"/>
              </a:ext>
            </a:extLst>
          </p:cNvPr>
          <p:cNvSpPr txBox="1">
            <a:spLocks/>
          </p:cNvSpPr>
          <p:nvPr/>
        </p:nvSpPr>
        <p:spPr>
          <a:xfrm>
            <a:off x="11657044" y="6455557"/>
            <a:ext cx="294024" cy="135743"/>
          </a:xfrm>
          <a:prstGeom prst="rect">
            <a:avLst/>
          </a:prstGeom>
        </p:spPr>
        <p:txBody>
          <a:bodyPr wrap="square" lIns="0" tIns="0" rIns="0" bIns="0">
            <a:noAutofit/>
          </a:bodyPr>
          <a:lstStyle>
            <a:defPPr>
              <a:defRPr lang="en-US"/>
            </a:defPPr>
            <a:lvl1pPr marL="0" algn="r" defTabSz="914400" rtl="0" eaLnBrk="1" latinLnBrk="0" hangingPunct="1">
              <a:defRPr lang="en-US" sz="882" b="0" i="0" kern="1200" spc="75" smtClean="0">
                <a:solidFill>
                  <a:schemeClr val="tx1"/>
                </a:solidFill>
                <a:latin typeface="Verdana" panose="020B0604030504040204" pitchFamily="34" charset="0"/>
                <a:ea typeface="+mn-ea"/>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1D60167-4931-47E6-BA6A-407CBD079E47}" type="slidenum">
              <a:rPr lang="en-US" smtClean="0">
                <a:solidFill>
                  <a:schemeClr val="bg1"/>
                </a:solidFill>
              </a:rPr>
              <a:pPr>
                <a:defRPr/>
              </a:pPr>
              <a:t>10</a:t>
            </a:fld>
            <a:endParaRPr lang="en-US" dirty="0">
              <a:solidFill>
                <a:schemeClr val="bg1"/>
              </a:solidFill>
            </a:endParaRPr>
          </a:p>
        </p:txBody>
      </p:sp>
    </p:spTree>
    <p:extLst>
      <p:ext uri="{BB962C8B-B14F-4D97-AF65-F5344CB8AC3E}">
        <p14:creationId xmlns:p14="http://schemas.microsoft.com/office/powerpoint/2010/main" val="410486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988922" y="1044635"/>
            <a:ext cx="9947567" cy="4943081"/>
          </a:xfrm>
          <a:prstGeom prst="rect">
            <a:avLst/>
          </a:prstGeom>
          <a:solidFill>
            <a:srgbClr val="000A63"/>
          </a:solidFill>
        </p:spPr>
        <p:txBody>
          <a:bodyPr vert="horz" wrap="square" lIns="0" tIns="11206" rIns="0" bIns="0" rtlCol="0">
            <a:noAutofit/>
          </a:bodyPr>
          <a:lstStyle/>
          <a:p>
            <a:pPr marL="457200" marR="64998" lvl="1" indent="0" algn="l" defTabSz="914400" rtl="0" eaLnBrk="1" fontAlgn="auto" latinLnBrk="0" hangingPunct="1">
              <a:lnSpc>
                <a:spcPct val="120000"/>
              </a:lnSpc>
              <a:spcBef>
                <a:spcPts val="0"/>
              </a:spcBef>
              <a:spcAft>
                <a:spcPts val="1400"/>
              </a:spcAft>
              <a:buClrTx/>
              <a:buSzTx/>
              <a:buFontTx/>
              <a:buNone/>
              <a:tabLst/>
              <a:defRPr/>
            </a:pPr>
            <a:endParaRPr kumimoji="0" lang="en-US" sz="19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
        <p:nvSpPr>
          <p:cNvPr id="37" name="Title 36">
            <a:extLst>
              <a:ext uri="{FF2B5EF4-FFF2-40B4-BE49-F238E27FC236}">
                <a16:creationId xmlns:a16="http://schemas.microsoft.com/office/drawing/2014/main" id="{B9FE3B0D-6658-1D42-AC88-890C2A7A32EF}"/>
              </a:ext>
            </a:extLst>
          </p:cNvPr>
          <p:cNvSpPr>
            <a:spLocks noGrp="1"/>
          </p:cNvSpPr>
          <p:nvPr>
            <p:ph type="title"/>
          </p:nvPr>
        </p:nvSpPr>
        <p:spPr/>
        <p:txBody>
          <a:bodyPr/>
          <a:lstStyle/>
          <a:p>
            <a:r>
              <a:rPr lang="en-US" dirty="0"/>
              <a:t>Large Network </a:t>
            </a:r>
          </a:p>
        </p:txBody>
      </p:sp>
      <p:sp>
        <p:nvSpPr>
          <p:cNvPr id="38" name="Slide Number Placeholder 37">
            <a:extLst>
              <a:ext uri="{FF2B5EF4-FFF2-40B4-BE49-F238E27FC236}">
                <a16:creationId xmlns:a16="http://schemas.microsoft.com/office/drawing/2014/main" id="{DB83D000-AFDD-8044-B0A6-2E2F92289B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sp>
        <p:nvSpPr>
          <p:cNvPr id="3" name="TextBox 2"/>
          <p:cNvSpPr txBox="1"/>
          <p:nvPr/>
        </p:nvSpPr>
        <p:spPr>
          <a:xfrm>
            <a:off x="1179093" y="1354279"/>
            <a:ext cx="9155531" cy="4018536"/>
          </a:xfrm>
          <a:prstGeom prst="rect">
            <a:avLst/>
          </a:prstGeom>
          <a:noFill/>
        </p:spPr>
        <p:txBody>
          <a:bodyPr wrap="square" rtlCol="0">
            <a:spAutoFit/>
          </a:bodyPr>
          <a:lstStyle/>
          <a:p>
            <a:pPr marL="800100" marR="64998" lvl="1" indent="-342900">
              <a:spcAft>
                <a:spcPts val="1400"/>
              </a:spcAft>
              <a:buFont typeface="Arial" panose="020B0604020202020204" pitchFamily="34" charset="0"/>
              <a:buChar char="•"/>
              <a:defRPr/>
            </a:pPr>
            <a:r>
              <a:rPr kumimoji="0" lang="en-US" sz="2400" b="1" i="0" u="none" kern="1200" cap="none" spc="0" normalizeH="0" noProof="0" dirty="0">
                <a:ln>
                  <a:noFill/>
                </a:ln>
                <a:solidFill>
                  <a:schemeClr val="bg1"/>
                </a:solidFill>
                <a:effectLst/>
                <a:uLnTx/>
                <a:uFillTx/>
                <a:latin typeface="Verdana" panose="020B0604030504040204" pitchFamily="34" charset="0"/>
                <a:ea typeface="+mn-ea"/>
                <a:cs typeface="+mn-cs"/>
              </a:rPr>
              <a:t>National coverage with no referrals. </a:t>
            </a:r>
            <a:endParaRPr kumimoji="0" lang="en-US" sz="2400" b="1" i="0" u="none" strike="sngStrike" kern="1200" cap="none" spc="0" normalizeH="0" noProof="0" dirty="0">
              <a:ln>
                <a:noFill/>
              </a:ln>
              <a:solidFill>
                <a:schemeClr val="bg1"/>
              </a:solidFill>
              <a:effectLst/>
              <a:uLnTx/>
              <a:uFillTx/>
              <a:latin typeface="Verdana" panose="020B0604030504040204" pitchFamily="34" charset="0"/>
              <a:ea typeface="+mn-ea"/>
              <a:cs typeface="+mn-cs"/>
            </a:endParaRPr>
          </a:p>
          <a:p>
            <a:pPr marL="800100" marR="64998" lvl="1" indent="-342900">
              <a:lnSpc>
                <a:spcPct val="120000"/>
              </a:lnSpc>
              <a:spcAft>
                <a:spcPts val="1400"/>
              </a:spcAft>
              <a:buFont typeface="Arial" panose="020B0604020202020204" pitchFamily="34" charset="0"/>
              <a:buChar char="•"/>
              <a:defRPr/>
            </a:pPr>
            <a:r>
              <a:rPr kumimoji="0" lang="en-US" sz="24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All medically</a:t>
            </a:r>
            <a:r>
              <a:rPr kumimoji="0" lang="en-US" sz="2400" b="1" i="0" u="none" strike="noStrike" kern="1200" cap="none" spc="0" normalizeH="0" noProof="0" dirty="0">
                <a:ln>
                  <a:noFill/>
                </a:ln>
                <a:solidFill>
                  <a:srgbClr val="FFFFFF"/>
                </a:solidFill>
                <a:effectLst/>
                <a:uLnTx/>
                <a:uFillTx/>
                <a:latin typeface="Verdana" panose="020B0604030504040204" pitchFamily="34" charset="0"/>
                <a:ea typeface="+mn-ea"/>
                <a:cs typeface="+mn-cs"/>
              </a:rPr>
              <a:t> necessary </a:t>
            </a:r>
            <a:r>
              <a:rPr kumimoji="0" lang="en-US" sz="24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rPr>
              <a:t>claims </a:t>
            </a:r>
            <a:r>
              <a:rPr lang="en-US" sz="2400" b="1" dirty="0">
                <a:solidFill>
                  <a:srgbClr val="FFFFFF"/>
                </a:solidFill>
                <a:latin typeface="Verdana" panose="020B0604030504040204" pitchFamily="34" charset="0"/>
              </a:rPr>
              <a:t>covered in full.</a:t>
            </a:r>
            <a:endParaRPr kumimoji="0" lang="en-US" sz="2400" b="1" i="0" u="none" strike="noStrike" kern="1200" cap="none" spc="0" normalizeH="0" noProof="0" dirty="0">
              <a:ln>
                <a:noFill/>
              </a:ln>
              <a:solidFill>
                <a:srgbClr val="FFFFFF"/>
              </a:solidFill>
              <a:effectLst/>
              <a:uLnTx/>
              <a:uFillTx/>
              <a:latin typeface="Verdana" panose="020B0604030504040204" pitchFamily="34" charset="0"/>
              <a:ea typeface="+mn-ea"/>
              <a:cs typeface="+mn-cs"/>
            </a:endParaRPr>
          </a:p>
          <a:p>
            <a:pPr marL="800100" marR="64998" lvl="1" indent="-342900">
              <a:lnSpc>
                <a:spcPct val="120000"/>
              </a:lnSpc>
              <a:spcAft>
                <a:spcPts val="1400"/>
              </a:spcAft>
              <a:buFont typeface="Arial" panose="020B0604020202020204" pitchFamily="34" charset="0"/>
              <a:buChar char="•"/>
              <a:defRPr/>
            </a:pPr>
            <a:r>
              <a:rPr lang="en-US" sz="2400" b="1" baseline="0" dirty="0">
                <a:solidFill>
                  <a:srgbClr val="FFFFFF"/>
                </a:solidFill>
                <a:latin typeface="Verdana" panose="020B0604030504040204" pitchFamily="34" charset="0"/>
              </a:rPr>
              <a:t>No balance </a:t>
            </a:r>
            <a:r>
              <a:rPr lang="en-US" sz="2400" b="1" dirty="0">
                <a:solidFill>
                  <a:srgbClr val="FFFFFF"/>
                </a:solidFill>
                <a:latin typeface="Verdana" panose="020B0604030504040204" pitchFamily="34" charset="0"/>
              </a:rPr>
              <a:t>b</a:t>
            </a:r>
            <a:r>
              <a:rPr lang="en-US" sz="2400" b="1" baseline="0" dirty="0">
                <a:solidFill>
                  <a:srgbClr val="FFFFFF"/>
                </a:solidFill>
                <a:latin typeface="Verdana" panose="020B0604030504040204" pitchFamily="34" charset="0"/>
              </a:rPr>
              <a:t>illing.</a:t>
            </a:r>
          </a:p>
          <a:p>
            <a:pPr marL="800100" marR="64998" lvl="1" indent="-342900">
              <a:lnSpc>
                <a:spcPct val="120000"/>
              </a:lnSpc>
              <a:spcAft>
                <a:spcPts val="1400"/>
              </a:spcAft>
              <a:buFont typeface="Arial" panose="020B0604020202020204" pitchFamily="34" charset="0"/>
              <a:buChar char="•"/>
              <a:defRPr/>
            </a:pPr>
            <a:r>
              <a:rPr lang="en-US" sz="2400" b="1" dirty="0">
                <a:solidFill>
                  <a:srgbClr val="FFFFFF"/>
                </a:solidFill>
                <a:latin typeface="Verdana" panose="020B0604030504040204" pitchFamily="34" charset="0"/>
              </a:rPr>
              <a:t>No member liability.</a:t>
            </a:r>
            <a:endParaRPr lang="en-US" sz="2400" b="1" baseline="0" dirty="0">
              <a:solidFill>
                <a:srgbClr val="FFFFFF"/>
              </a:solidFill>
              <a:latin typeface="Verdana" panose="020B0604030504040204" pitchFamily="34" charset="0"/>
            </a:endParaRPr>
          </a:p>
          <a:p>
            <a:pPr marL="800100" marR="64998" lvl="1" indent="-342900">
              <a:lnSpc>
                <a:spcPct val="120000"/>
              </a:lnSpc>
              <a:spcAft>
                <a:spcPts val="1400"/>
              </a:spcAft>
              <a:buFont typeface="Arial" panose="020B0604020202020204" pitchFamily="34" charset="0"/>
              <a:buChar char="•"/>
              <a:defRPr/>
            </a:pPr>
            <a:r>
              <a:rPr lang="en-US" sz="2400" b="1" dirty="0">
                <a:solidFill>
                  <a:srgbClr val="FFFFFF"/>
                </a:solidFill>
                <a:latin typeface="Verdana" panose="020B0604030504040204" pitchFamily="34" charset="0"/>
              </a:rPr>
              <a:t>Providers who have completely opted out of Medicare, will not be covered.</a:t>
            </a:r>
            <a:endParaRPr lang="en-US" sz="2400" b="1" baseline="0" dirty="0">
              <a:solidFill>
                <a:srgbClr val="FFFFFF"/>
              </a:solidFill>
              <a:latin typeface="Verdana" panose="020B0604030504040204" pitchFamily="34" charset="0"/>
            </a:endParaRPr>
          </a:p>
          <a:p>
            <a:pPr marL="800100" marR="64998" lvl="1" indent="-342900">
              <a:lnSpc>
                <a:spcPct val="120000"/>
              </a:lnSpc>
              <a:spcAft>
                <a:spcPts val="1400"/>
              </a:spcAft>
              <a:buFont typeface="Arial" panose="020B0604020202020204" pitchFamily="34" charset="0"/>
              <a:buChar char="•"/>
              <a:defRPr/>
            </a:pPr>
            <a:endParaRPr kumimoji="0" lang="en-US" sz="2400" b="1" i="0" u="none" strike="noStrike" kern="1200" cap="none" spc="0" normalizeH="0" baseline="0" noProof="0" dirty="0">
              <a:ln>
                <a:noFill/>
              </a:ln>
              <a:solidFill>
                <a:srgbClr val="FFFFFF"/>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827286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B9FE3B0D-6658-1D42-AC88-890C2A7A32EF}"/>
              </a:ext>
            </a:extLst>
          </p:cNvPr>
          <p:cNvSpPr>
            <a:spLocks noGrp="1"/>
          </p:cNvSpPr>
          <p:nvPr>
            <p:ph type="title"/>
          </p:nvPr>
        </p:nvSpPr>
        <p:spPr>
          <a:xfrm>
            <a:off x="1361899" y="281004"/>
            <a:ext cx="9201615" cy="868907"/>
          </a:xfrm>
        </p:spPr>
        <p:txBody>
          <a:bodyPr/>
          <a:lstStyle/>
          <a:p>
            <a:r>
              <a:rPr lang="en-US" dirty="0"/>
              <a:t>How to find a doctor or specialist </a:t>
            </a:r>
          </a:p>
        </p:txBody>
      </p:sp>
      <p:sp>
        <p:nvSpPr>
          <p:cNvPr id="38" name="Slide Number Placeholder 37">
            <a:extLst>
              <a:ext uri="{FF2B5EF4-FFF2-40B4-BE49-F238E27FC236}">
                <a16:creationId xmlns:a16="http://schemas.microsoft.com/office/drawing/2014/main" id="{DB83D000-AFDD-8044-B0A6-2E2F92289B3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sp>
        <p:nvSpPr>
          <p:cNvPr id="5" name="TextBox 4"/>
          <p:cNvSpPr txBox="1"/>
          <p:nvPr/>
        </p:nvSpPr>
        <p:spPr>
          <a:xfrm>
            <a:off x="145774" y="3873243"/>
            <a:ext cx="11290852" cy="923330"/>
          </a:xfrm>
          <a:prstGeom prst="rect">
            <a:avLst/>
          </a:prstGeom>
          <a:noFill/>
        </p:spPr>
        <p:txBody>
          <a:bodyPr wrap="square" rtlCol="0">
            <a:spAutoFit/>
          </a:bodyPr>
          <a:lstStyle/>
          <a:p>
            <a:pPr lvl="1"/>
            <a:r>
              <a:rPr lang="en-US" dirty="0">
                <a:latin typeface="Verdana" panose="020B0604030504040204" pitchFamily="34" charset="0"/>
              </a:rPr>
              <a:t>All Traditional Medicare providers in the USA, whether they accept assignment or not, can be searched on Traditional Medicare’s site at </a:t>
            </a:r>
            <a:r>
              <a:rPr lang="en-US" dirty="0">
                <a:hlinkClick r:id="rId3"/>
              </a:rPr>
              <a:t>Find Healthcare Providers: Compare Care Near You | Medicare</a:t>
            </a:r>
            <a:endParaRPr lang="en-US" dirty="0">
              <a:latin typeface="Verdana" panose="020B0604030504040204" pitchFamily="34" charset="0"/>
            </a:endParaRPr>
          </a:p>
        </p:txBody>
      </p:sp>
      <p:sp>
        <p:nvSpPr>
          <p:cNvPr id="17" name="object 3"/>
          <p:cNvSpPr/>
          <p:nvPr/>
        </p:nvSpPr>
        <p:spPr>
          <a:xfrm>
            <a:off x="1966176" y="1491905"/>
            <a:ext cx="1828081" cy="172118"/>
          </a:xfrm>
          <a:custGeom>
            <a:avLst/>
            <a:gdLst/>
            <a:ahLst/>
            <a:cxnLst/>
            <a:rect l="l" t="t" r="r" b="b"/>
            <a:pathLst>
              <a:path w="3207385" h="487680">
                <a:moveTo>
                  <a:pt x="0" y="487680"/>
                </a:moveTo>
                <a:lnTo>
                  <a:pt x="3207334" y="487680"/>
                </a:lnTo>
                <a:lnTo>
                  <a:pt x="3207334" y="0"/>
                </a:lnTo>
                <a:lnTo>
                  <a:pt x="0" y="0"/>
                </a:lnTo>
                <a:lnTo>
                  <a:pt x="0" y="487680"/>
                </a:lnTo>
                <a:close/>
              </a:path>
            </a:pathLst>
          </a:custGeom>
          <a:solidFill>
            <a:schemeClr val="accent3"/>
          </a:solidFill>
          <a:ln>
            <a:solidFill>
              <a:schemeClr val="accent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4" name="object 3"/>
          <p:cNvSpPr/>
          <p:nvPr/>
        </p:nvSpPr>
        <p:spPr>
          <a:xfrm rot="2360882">
            <a:off x="3184158" y="1266908"/>
            <a:ext cx="731475" cy="209385"/>
          </a:xfrm>
          <a:custGeom>
            <a:avLst/>
            <a:gdLst/>
            <a:ahLst/>
            <a:cxnLst/>
            <a:rect l="l" t="t" r="r" b="b"/>
            <a:pathLst>
              <a:path w="3207385" h="487680">
                <a:moveTo>
                  <a:pt x="0" y="487680"/>
                </a:moveTo>
                <a:lnTo>
                  <a:pt x="3207334" y="487680"/>
                </a:lnTo>
                <a:lnTo>
                  <a:pt x="3207334" y="0"/>
                </a:lnTo>
                <a:lnTo>
                  <a:pt x="0" y="0"/>
                </a:lnTo>
                <a:lnTo>
                  <a:pt x="0" y="487680"/>
                </a:lnTo>
                <a:close/>
              </a:path>
            </a:pathLst>
          </a:custGeom>
          <a:solidFill>
            <a:schemeClr val="accent3"/>
          </a:solidFill>
          <a:ln>
            <a:solidFill>
              <a:schemeClr val="accent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6" name="object 3"/>
          <p:cNvSpPr/>
          <p:nvPr/>
        </p:nvSpPr>
        <p:spPr>
          <a:xfrm rot="7760882">
            <a:off x="3223362" y="1649070"/>
            <a:ext cx="731475" cy="202025"/>
          </a:xfrm>
          <a:custGeom>
            <a:avLst/>
            <a:gdLst/>
            <a:ahLst/>
            <a:cxnLst/>
            <a:rect l="l" t="t" r="r" b="b"/>
            <a:pathLst>
              <a:path w="3207385" h="487680">
                <a:moveTo>
                  <a:pt x="0" y="487680"/>
                </a:moveTo>
                <a:lnTo>
                  <a:pt x="3207334" y="487680"/>
                </a:lnTo>
                <a:lnTo>
                  <a:pt x="3207334" y="0"/>
                </a:lnTo>
                <a:lnTo>
                  <a:pt x="0" y="0"/>
                </a:lnTo>
                <a:lnTo>
                  <a:pt x="0" y="487680"/>
                </a:lnTo>
                <a:close/>
              </a:path>
            </a:pathLst>
          </a:custGeom>
          <a:solidFill>
            <a:schemeClr val="accent3"/>
          </a:solidFill>
          <a:ln>
            <a:solidFill>
              <a:schemeClr val="accent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 name="Rectangle 1"/>
          <p:cNvSpPr/>
          <p:nvPr/>
        </p:nvSpPr>
        <p:spPr>
          <a:xfrm>
            <a:off x="4219574" y="1119147"/>
            <a:ext cx="7362826" cy="123110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A67"/>
                </a:solidFill>
                <a:effectLst/>
                <a:uLnTx/>
                <a:uFillTx/>
                <a:latin typeface="Verdana Bold"/>
                <a:ea typeface="Verdana" panose="020B0604030504040204" pitchFamily="34" charset="0"/>
                <a:cs typeface="+mn-cs"/>
              </a:rPr>
              <a:t>To find a participating doctor in our network:</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Search our </a:t>
            </a:r>
            <a:r>
              <a:rPr kumimoji="0" lang="en-US" sz="1800" b="0" i="1"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Doctor &amp; Hospital Finder </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at </a:t>
            </a: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hlinkClick r:id="rId4"/>
              </a:rPr>
              <a:t>BravenHealth.com/find-doctor</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Call Member Services at </a:t>
            </a: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1-833-272-8360 </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(TTY </a:t>
            </a: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711</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a:t>
            </a:r>
          </a:p>
        </p:txBody>
      </p:sp>
      <p:sp>
        <p:nvSpPr>
          <p:cNvPr id="7" name="Rectangle 6"/>
          <p:cNvSpPr/>
          <p:nvPr/>
        </p:nvSpPr>
        <p:spPr>
          <a:xfrm>
            <a:off x="636477" y="2672901"/>
            <a:ext cx="1030774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Braven Health PPO members </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have extended network access outside of New Jersey, in </a:t>
            </a: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48* participating states</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a:t>
            </a:r>
          </a:p>
        </p:txBody>
      </p:sp>
    </p:spTree>
    <p:extLst>
      <p:ext uri="{BB962C8B-B14F-4D97-AF65-F5344CB8AC3E}">
        <p14:creationId xmlns:p14="http://schemas.microsoft.com/office/powerpoint/2010/main" val="2598739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A41D8CCE-00AB-A842-A93A-67DD8A167830}"/>
              </a:ext>
            </a:extLst>
          </p:cNvPr>
          <p:cNvSpPr>
            <a:spLocks noGrp="1"/>
          </p:cNvSpPr>
          <p:nvPr>
            <p:ph type="sldNum" sz="quarter" idx="10"/>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FFFFFF"/>
                </a:solidFill>
                <a:effectLst/>
                <a:uLnTx/>
                <a:uFillTx/>
                <a:latin typeface="Verdana" panose="020B060403050404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82" b="0" i="0" u="none" strike="noStrike" kern="1200" cap="none" spc="75" normalizeH="0" baseline="0" noProof="0" dirty="0">
              <a:ln>
                <a:noFill/>
              </a:ln>
              <a:solidFill>
                <a:srgbClr val="FFFFFF"/>
              </a:solidFill>
              <a:effectLst/>
              <a:uLnTx/>
              <a:uFillTx/>
              <a:latin typeface="Verdana" panose="020B0604030504040204" pitchFamily="34" charset="0"/>
              <a:ea typeface="+mn-ea"/>
            </a:endParaRPr>
          </a:p>
        </p:txBody>
      </p:sp>
      <p:sp>
        <p:nvSpPr>
          <p:cNvPr id="2" name="Title 1">
            <a:extLst>
              <a:ext uri="{FF2B5EF4-FFF2-40B4-BE49-F238E27FC236}">
                <a16:creationId xmlns:a16="http://schemas.microsoft.com/office/drawing/2014/main" id="{643C0A33-00D9-374E-8D90-F9ADAE33C11C}"/>
              </a:ext>
            </a:extLst>
          </p:cNvPr>
          <p:cNvSpPr>
            <a:spLocks noGrp="1"/>
          </p:cNvSpPr>
          <p:nvPr>
            <p:ph type="title"/>
          </p:nvPr>
        </p:nvSpPr>
        <p:spPr>
          <a:xfrm>
            <a:off x="4494543" y="2788920"/>
            <a:ext cx="3564575" cy="1280160"/>
          </a:xfrm>
        </p:spPr>
        <p:txBody>
          <a:bodyPr/>
          <a:lstStyle/>
          <a:p>
            <a:r>
              <a:rPr lang="en-US" dirty="0"/>
              <a:t>Extra Savings and Advantages</a:t>
            </a:r>
          </a:p>
        </p:txBody>
      </p:sp>
    </p:spTree>
    <p:extLst>
      <p:ext uri="{BB962C8B-B14F-4D97-AF65-F5344CB8AC3E}">
        <p14:creationId xmlns:p14="http://schemas.microsoft.com/office/powerpoint/2010/main" val="3750985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0DB49-DFE4-2D1D-7851-6700CAD3B0F7}"/>
              </a:ext>
            </a:extLst>
          </p:cNvPr>
          <p:cNvSpPr>
            <a:spLocks noGrp="1"/>
          </p:cNvSpPr>
          <p:nvPr>
            <p:ph type="title"/>
          </p:nvPr>
        </p:nvSpPr>
        <p:spPr/>
        <p:txBody>
          <a:bodyPr/>
          <a:lstStyle/>
          <a:p>
            <a:r>
              <a:rPr lang="en-US" dirty="0"/>
              <a:t>BRAVEN HEALTH &amp;more CARD</a:t>
            </a:r>
          </a:p>
        </p:txBody>
      </p:sp>
      <p:sp>
        <p:nvSpPr>
          <p:cNvPr id="3" name="Slide Number Placeholder 2">
            <a:extLst>
              <a:ext uri="{FF2B5EF4-FFF2-40B4-BE49-F238E27FC236}">
                <a16:creationId xmlns:a16="http://schemas.microsoft.com/office/drawing/2014/main" id="{BCE15915-4417-0117-AE92-AE120405CE37}"/>
              </a:ext>
            </a:extLst>
          </p:cNvPr>
          <p:cNvSpPr>
            <a:spLocks noGrp="1"/>
          </p:cNvSpPr>
          <p:nvPr>
            <p:ph type="sldNum" sz="quarter" idx="10"/>
          </p:nvPr>
        </p:nvSpPr>
        <p:spPr/>
        <p:txBody>
          <a:bodyPr/>
          <a:lstStyle/>
          <a:p>
            <a:pPr marL="51549">
              <a:spcBef>
                <a:spcPts val="106"/>
              </a:spcBef>
            </a:pPr>
            <a:fld id="{81D60167-4931-47E6-BA6A-407CBD079E47}" type="slidenum">
              <a:rPr lang="en-US" smtClean="0"/>
              <a:pPr marL="51549">
                <a:spcBef>
                  <a:spcPts val="106"/>
                </a:spcBef>
              </a:pPr>
              <a:t>14</a:t>
            </a:fld>
            <a:endParaRPr lang="en-US" dirty="0"/>
          </a:p>
        </p:txBody>
      </p:sp>
      <p:pic>
        <p:nvPicPr>
          <p:cNvPr id="11" name="Picture 10" descr="Close-up of a credit card&#10;&#10;Description automatically generated">
            <a:extLst>
              <a:ext uri="{FF2B5EF4-FFF2-40B4-BE49-F238E27FC236}">
                <a16:creationId xmlns:a16="http://schemas.microsoft.com/office/drawing/2014/main" id="{6AEEF4D8-6C2A-905F-919C-3C6140AF5E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0430" y="240381"/>
            <a:ext cx="1722269" cy="1051651"/>
          </a:xfrm>
          <a:prstGeom prst="rect">
            <a:avLst/>
          </a:prstGeom>
        </p:spPr>
      </p:pic>
      <p:graphicFrame>
        <p:nvGraphicFramePr>
          <p:cNvPr id="4" name="Table 3">
            <a:extLst>
              <a:ext uri="{FF2B5EF4-FFF2-40B4-BE49-F238E27FC236}">
                <a16:creationId xmlns:a16="http://schemas.microsoft.com/office/drawing/2014/main" id="{BFFD0E6E-236F-7978-A99E-DC66B443BF64}"/>
              </a:ext>
            </a:extLst>
          </p:cNvPr>
          <p:cNvGraphicFramePr>
            <a:graphicFrameLocks noGrp="1"/>
          </p:cNvGraphicFramePr>
          <p:nvPr>
            <p:extLst>
              <p:ext uri="{D42A27DB-BD31-4B8C-83A1-F6EECF244321}">
                <p14:modId xmlns:p14="http://schemas.microsoft.com/office/powerpoint/2010/main" val="4001505801"/>
              </p:ext>
            </p:extLst>
          </p:nvPr>
        </p:nvGraphicFramePr>
        <p:xfrm>
          <a:off x="831272" y="1560867"/>
          <a:ext cx="10751128" cy="3315933"/>
        </p:xfrm>
        <a:graphic>
          <a:graphicData uri="http://schemas.openxmlformats.org/drawingml/2006/table">
            <a:tbl>
              <a:tblPr firstRow="1" bandRow="1">
                <a:tableStyleId>{5C22544A-7EE6-4342-B048-85BDC9FD1C3A}</a:tableStyleId>
              </a:tblPr>
              <a:tblGrid>
                <a:gridCol w="5375564">
                  <a:extLst>
                    <a:ext uri="{9D8B030D-6E8A-4147-A177-3AD203B41FA5}">
                      <a16:colId xmlns:a16="http://schemas.microsoft.com/office/drawing/2014/main" val="86804859"/>
                    </a:ext>
                  </a:extLst>
                </a:gridCol>
                <a:gridCol w="5375564">
                  <a:extLst>
                    <a:ext uri="{9D8B030D-6E8A-4147-A177-3AD203B41FA5}">
                      <a16:colId xmlns:a16="http://schemas.microsoft.com/office/drawing/2014/main" val="3612683970"/>
                    </a:ext>
                  </a:extLst>
                </a:gridCol>
              </a:tblGrid>
              <a:tr h="1105311">
                <a:tc>
                  <a:txBody>
                    <a:bodyPr/>
                    <a:lstStyle/>
                    <a:p>
                      <a:r>
                        <a:rPr lang="en-US" dirty="0"/>
                        <a:t>Eyewear Benefit</a:t>
                      </a:r>
                    </a:p>
                  </a:txBody>
                  <a:tcPr/>
                </a:tc>
                <a:tc>
                  <a:txBody>
                    <a:bodyPr/>
                    <a:lstStyle/>
                    <a:p>
                      <a:r>
                        <a:rPr lang="en-US" dirty="0"/>
                        <a:t>$100 Every 2 Years</a:t>
                      </a:r>
                    </a:p>
                  </a:txBody>
                  <a:tcPr/>
                </a:tc>
                <a:extLst>
                  <a:ext uri="{0D108BD9-81ED-4DB2-BD59-A6C34878D82A}">
                    <a16:rowId xmlns:a16="http://schemas.microsoft.com/office/drawing/2014/main" val="2812634049"/>
                  </a:ext>
                </a:extLst>
              </a:tr>
              <a:tr h="1105311">
                <a:tc>
                  <a:txBody>
                    <a:bodyPr/>
                    <a:lstStyle/>
                    <a:p>
                      <a:r>
                        <a:rPr lang="en-US" dirty="0"/>
                        <a:t>Fitness Benefit</a:t>
                      </a:r>
                    </a:p>
                  </a:txBody>
                  <a:tcPr/>
                </a:tc>
                <a:tc>
                  <a:txBody>
                    <a:bodyPr/>
                    <a:lstStyle/>
                    <a:p>
                      <a:r>
                        <a:rPr lang="en-US" dirty="0"/>
                        <a:t>$200 Per Year</a:t>
                      </a:r>
                    </a:p>
                  </a:txBody>
                  <a:tcPr/>
                </a:tc>
                <a:extLst>
                  <a:ext uri="{0D108BD9-81ED-4DB2-BD59-A6C34878D82A}">
                    <a16:rowId xmlns:a16="http://schemas.microsoft.com/office/drawing/2014/main" val="1582863040"/>
                  </a:ext>
                </a:extLst>
              </a:tr>
              <a:tr h="1105311">
                <a:tc>
                  <a:txBody>
                    <a:bodyPr/>
                    <a:lstStyle/>
                    <a:p>
                      <a:r>
                        <a:rPr lang="en-US" dirty="0"/>
                        <a:t>Rewards &amp; Incentives</a:t>
                      </a:r>
                    </a:p>
                  </a:txBody>
                  <a:tcPr/>
                </a:tc>
                <a:tc>
                  <a:txBody>
                    <a:bodyPr/>
                    <a:lstStyle/>
                    <a:p>
                      <a:r>
                        <a:rPr lang="en-US" dirty="0"/>
                        <a:t>Up to $385 Per Year</a:t>
                      </a:r>
                    </a:p>
                  </a:txBody>
                  <a:tcPr/>
                </a:tc>
                <a:extLst>
                  <a:ext uri="{0D108BD9-81ED-4DB2-BD59-A6C34878D82A}">
                    <a16:rowId xmlns:a16="http://schemas.microsoft.com/office/drawing/2014/main" val="3182943390"/>
                  </a:ext>
                </a:extLst>
              </a:tr>
            </a:tbl>
          </a:graphicData>
        </a:graphic>
      </p:graphicFrame>
      <p:sp>
        <p:nvSpPr>
          <p:cNvPr id="5" name="TextBox 4">
            <a:extLst>
              <a:ext uri="{FF2B5EF4-FFF2-40B4-BE49-F238E27FC236}">
                <a16:creationId xmlns:a16="http://schemas.microsoft.com/office/drawing/2014/main" id="{B47998A1-E917-9921-0B6A-CA7D5CB46B46}"/>
              </a:ext>
            </a:extLst>
          </p:cNvPr>
          <p:cNvSpPr txBox="1"/>
          <p:nvPr/>
        </p:nvSpPr>
        <p:spPr>
          <a:xfrm>
            <a:off x="1361899" y="4077743"/>
            <a:ext cx="5708072" cy="338554"/>
          </a:xfrm>
          <a:prstGeom prst="rect">
            <a:avLst/>
          </a:prstGeom>
          <a:noFill/>
        </p:spPr>
        <p:txBody>
          <a:bodyPr wrap="square">
            <a:spAutoFit/>
          </a:bodyPr>
          <a:lstStyle/>
          <a:p>
            <a:r>
              <a:rPr lang="en-US" sz="1600" dirty="0"/>
              <a:t> </a:t>
            </a:r>
            <a:endParaRPr lang="en-US" sz="1400" b="0" i="0" u="none" strike="noStrike" baseline="0" dirty="0">
              <a:solidFill>
                <a:srgbClr val="000000"/>
              </a:solidFill>
              <a:latin typeface="Azo Sans"/>
            </a:endParaRPr>
          </a:p>
        </p:txBody>
      </p:sp>
    </p:spTree>
    <p:extLst>
      <p:ext uri="{BB962C8B-B14F-4D97-AF65-F5344CB8AC3E}">
        <p14:creationId xmlns:p14="http://schemas.microsoft.com/office/powerpoint/2010/main" val="3143085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09BA3E-40F9-1248-85A9-C6B49D898401}"/>
              </a:ext>
            </a:extLst>
          </p:cNvPr>
          <p:cNvSpPr txBox="1"/>
          <p:nvPr/>
        </p:nvSpPr>
        <p:spPr>
          <a:xfrm>
            <a:off x="6172200" y="971006"/>
            <a:ext cx="5704224" cy="3296194"/>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
                <a:srgbClr val="000A67"/>
              </a:buClr>
              <a:buSzTx/>
              <a:buFontTx/>
              <a:buNone/>
              <a:tabLst/>
              <a:defRPr/>
            </a:pPr>
            <a:endParaRPr kumimoji="0" lang="en-US" sz="1800" b="0" i="0" u="none" strike="noStrike" kern="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
                <a:srgbClr val="000A67"/>
              </a:buClr>
              <a:buSzTx/>
              <a:buFontTx/>
              <a:buNone/>
              <a:tabLst/>
              <a:defRPr/>
            </a:pPr>
            <a:endParaRPr kumimoji="0" lang="en-US" sz="1800" b="0" i="0" u="none" strike="noStrike" kern="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E8E6AB0F-2CA7-BA4E-A6B8-E3F5E27A121D}"/>
              </a:ext>
            </a:extLst>
          </p:cNvPr>
          <p:cNvSpPr txBox="1"/>
          <p:nvPr/>
        </p:nvSpPr>
        <p:spPr>
          <a:xfrm>
            <a:off x="756311" y="976728"/>
            <a:ext cx="4910197" cy="4105645"/>
          </a:xfrm>
          <a:prstGeom prst="rect">
            <a:avLst/>
          </a:prstGeom>
          <a:solidFill>
            <a:schemeClr val="accent1"/>
          </a:solidFill>
        </p:spPr>
        <p:txBody>
          <a:bodyPr wrap="square" lIns="365760" rIns="274320" numCol="1" spcCol="457200" rtlCol="0" anchor="ctr">
            <a:noAutofit/>
          </a:bodyPr>
          <a:lstStyle/>
          <a:p>
            <a:pPr marL="0" marR="0" lvl="0" indent="0" algn="l" defTabSz="914400" rtl="0" eaLnBrk="1" fontAlgn="auto" latinLnBrk="0" hangingPunct="1">
              <a:lnSpc>
                <a:spcPts val="2800"/>
              </a:lnSpc>
              <a:spcBef>
                <a:spcPts val="0"/>
              </a:spcBef>
              <a:spcAft>
                <a:spcPts val="0"/>
              </a:spcAft>
              <a:buClr>
                <a:srgbClr val="0044CC"/>
              </a:buClr>
              <a:buSzTx/>
              <a:buFontTx/>
              <a:buNone/>
              <a:tabLst/>
              <a:defRPr/>
            </a:pPr>
            <a:r>
              <a:rPr kumimoji="0" lang="en-US" sz="2800" b="1" i="0" u="none" strike="noStrike" kern="0" cap="none" spc="-1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Rewards &amp; Incentives  </a:t>
            </a:r>
            <a:endParaRPr kumimoji="0" lang="en-US" sz="20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itle 6">
            <a:extLst>
              <a:ext uri="{FF2B5EF4-FFF2-40B4-BE49-F238E27FC236}">
                <a16:creationId xmlns:a16="http://schemas.microsoft.com/office/drawing/2014/main" id="{E0486F53-A5EF-4647-9230-A6636C70756D}"/>
              </a:ext>
            </a:extLst>
          </p:cNvPr>
          <p:cNvSpPr>
            <a:spLocks noGrp="1"/>
          </p:cNvSpPr>
          <p:nvPr>
            <p:ph type="title"/>
          </p:nvPr>
        </p:nvSpPr>
        <p:spPr>
          <a:xfrm>
            <a:off x="1361899" y="281004"/>
            <a:ext cx="9496601" cy="868907"/>
          </a:xfrm>
        </p:spPr>
        <p:txBody>
          <a:bodyPr/>
          <a:lstStyle/>
          <a:p>
            <a:r>
              <a:rPr lang="en-US" altLang="en-US" sz="2700" dirty="0"/>
              <a:t>Earn up to $385/year for routine health screenings </a:t>
            </a:r>
          </a:p>
        </p:txBody>
      </p:sp>
      <p:sp>
        <p:nvSpPr>
          <p:cNvPr id="2" name="Slide Number Placeholder 1">
            <a:extLst>
              <a:ext uri="{FF2B5EF4-FFF2-40B4-BE49-F238E27FC236}">
                <a16:creationId xmlns:a16="http://schemas.microsoft.com/office/drawing/2014/main" id="{052A0431-9375-B743-A316-1528E74D0D1F}"/>
              </a:ext>
            </a:extLst>
          </p:cNvPr>
          <p:cNvSpPr>
            <a:spLocks noGrp="1"/>
          </p:cNvSpPr>
          <p:nvPr>
            <p:ph type="sldNum" sz="quarter" idx="10"/>
          </p:nvPr>
        </p:nvSpPr>
        <p:spPr/>
        <p:txBody>
          <a:bodyPr/>
          <a:lstStyle/>
          <a:p>
            <a:pPr marL="51549" marR="0" lvl="0" indent="0" algn="r" defTabSz="914400" rtl="0" eaLnBrk="1" fontAlgn="auto" latinLnBrk="0" hangingPunct="1">
              <a:lnSpc>
                <a:spcPct val="100000"/>
              </a:lnSpc>
              <a:spcBef>
                <a:spcPts val="106"/>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51549" marR="0" lvl="0" indent="0" algn="r" defTabSz="914400" rtl="0" eaLnBrk="1" fontAlgn="auto" latinLnBrk="0" hangingPunct="1">
                <a:lnSpc>
                  <a:spcPct val="100000"/>
                </a:lnSpc>
                <a:spcBef>
                  <a:spcPts val="106"/>
                </a:spcBef>
                <a:spcAft>
                  <a:spcPts val="0"/>
                </a:spcAft>
                <a:buClrTx/>
                <a:buSzTx/>
                <a:buFontTx/>
                <a:buNone/>
                <a:tabLst/>
                <a:defRPr/>
              </a:pPr>
              <a:t>15</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pic>
        <p:nvPicPr>
          <p:cNvPr id="4" name="Picture 3">
            <a:extLst>
              <a:ext uri="{FF2B5EF4-FFF2-40B4-BE49-F238E27FC236}">
                <a16:creationId xmlns:a16="http://schemas.microsoft.com/office/drawing/2014/main" id="{44B524C9-BDE6-87E4-21C6-11214589F64A}"/>
              </a:ext>
            </a:extLst>
          </p:cNvPr>
          <p:cNvPicPr>
            <a:picLocks noChangeAspect="1"/>
          </p:cNvPicPr>
          <p:nvPr/>
        </p:nvPicPr>
        <p:blipFill>
          <a:blip r:embed="rId3"/>
          <a:stretch>
            <a:fillRect/>
          </a:stretch>
        </p:blipFill>
        <p:spPr>
          <a:xfrm>
            <a:off x="6019801" y="954604"/>
            <a:ext cx="5856623" cy="4105645"/>
          </a:xfrm>
          <a:prstGeom prst="rect">
            <a:avLst/>
          </a:prstGeom>
        </p:spPr>
      </p:pic>
    </p:spTree>
    <p:extLst>
      <p:ext uri="{BB962C8B-B14F-4D97-AF65-F5344CB8AC3E}">
        <p14:creationId xmlns:p14="http://schemas.microsoft.com/office/powerpoint/2010/main" val="1086753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09BA3E-40F9-1248-85A9-C6B49D898401}"/>
              </a:ext>
            </a:extLst>
          </p:cNvPr>
          <p:cNvSpPr txBox="1"/>
          <p:nvPr/>
        </p:nvSpPr>
        <p:spPr>
          <a:xfrm>
            <a:off x="6172200" y="865142"/>
            <a:ext cx="5219700" cy="4516483"/>
          </a:xfrm>
          <a:prstGeom prst="rect">
            <a:avLst/>
          </a:prstGeom>
          <a:noFill/>
        </p:spPr>
        <p:txBody>
          <a:bodyPr wrap="square" lIns="0" tIns="0" rIns="0" bIns="0" rtlCol="0" anchor="ctr">
            <a:noAutofit/>
          </a:bodyPr>
          <a:lstStyle/>
          <a:p>
            <a:pPr marL="11113" lvl="2">
              <a:spcAft>
                <a:spcPts val="1200"/>
              </a:spcAft>
              <a:buClr>
                <a:srgbClr val="2C88C9"/>
              </a:buClr>
            </a:pPr>
            <a:r>
              <a:rPr lang="en-US" sz="3200" b="1" kern="0" spc="-100" dirty="0">
                <a:solidFill>
                  <a:schemeClr val="accent3"/>
                </a:solidFill>
                <a:latin typeface="Verdana" panose="020B0604030504040204" pitchFamily="34" charset="0"/>
                <a:ea typeface="Verdana" panose="020B0604030504040204" pitchFamily="34" charset="0"/>
                <a:cs typeface="Verdana" panose="020B0604030504040204" pitchFamily="34" charset="0"/>
              </a:rPr>
              <a:t>Home Delivered Meals </a:t>
            </a:r>
          </a:p>
          <a:p>
            <a:pPr marL="354013" lvl="2" indent="-342900">
              <a:spcAft>
                <a:spcPts val="400"/>
              </a:spcAft>
              <a:buClr>
                <a:schemeClr val="tx2"/>
              </a:buClr>
              <a:buFont typeface="Arial" panose="020B0604020202020204" pitchFamily="34" charset="0"/>
              <a:buChar char="•"/>
            </a:pPr>
            <a:r>
              <a:rPr lang="en-US" dirty="0">
                <a:solidFill>
                  <a:schemeClr val="tx2"/>
                </a:solidFill>
                <a:latin typeface="Verdana" panose="020B0604030504040204" pitchFamily="34" charset="0"/>
                <a:ea typeface="Verdana" panose="020B0604030504040204" pitchFamily="34" charset="0"/>
              </a:rPr>
              <a:t>After an acute inpatient hospital discharge to your home, you may be eligible to receive up to </a:t>
            </a:r>
            <a:r>
              <a:rPr lang="en-US" b="1" dirty="0">
                <a:solidFill>
                  <a:schemeClr val="tx2"/>
                </a:solidFill>
                <a:latin typeface="Verdana" panose="020B0604030504040204" pitchFamily="34" charset="0"/>
                <a:ea typeface="Verdana" panose="020B0604030504040204" pitchFamily="34" charset="0"/>
              </a:rPr>
              <a:t>28 nutritious meals</a:t>
            </a:r>
            <a:r>
              <a:rPr lang="en-US" dirty="0">
                <a:solidFill>
                  <a:schemeClr val="tx2"/>
                </a:solidFill>
                <a:latin typeface="Verdana" panose="020B0604030504040204" pitchFamily="34" charset="0"/>
                <a:ea typeface="Verdana" panose="020B0604030504040204" pitchFamily="34" charset="0"/>
              </a:rPr>
              <a:t> over a 14-day period (2 meals per day) to help you recover from your illness.  </a:t>
            </a:r>
          </a:p>
          <a:p>
            <a:pPr marL="354013" lvl="2" indent="-342900">
              <a:spcAft>
                <a:spcPts val="400"/>
              </a:spcAft>
              <a:buClr>
                <a:schemeClr val="tx2"/>
              </a:buClr>
              <a:buFont typeface="Arial" panose="020B0604020202020204" pitchFamily="34" charset="0"/>
              <a:buChar char="•"/>
            </a:pPr>
            <a:r>
              <a:rPr lang="en-US" dirty="0">
                <a:solidFill>
                  <a:schemeClr val="tx2"/>
                </a:solidFill>
                <a:latin typeface="Verdana" panose="020B0604030504040204" pitchFamily="34" charset="0"/>
                <a:ea typeface="Verdana" panose="020B0604030504040204" pitchFamily="34" charset="0"/>
              </a:rPr>
              <a:t>Home-delivered meals are limited to one occurrence per calendar year. Covers delivery of nutritiously balanced meals specifically for you.  </a:t>
            </a:r>
          </a:p>
          <a:p>
            <a:pPr marL="11113" lvl="2">
              <a:spcAft>
                <a:spcPts val="400"/>
              </a:spcAft>
              <a:buClr>
                <a:schemeClr val="tx2"/>
              </a:buClr>
            </a:pPr>
            <a:endParaRPr lang="en-US" sz="2200" strike="sngStrike" spc="-20" dirty="0">
              <a:solidFill>
                <a:srgbClr val="FF0000"/>
              </a:solidFill>
              <a:latin typeface="Verdana" panose="020B0604030504040204" pitchFamily="34" charset="0"/>
              <a:ea typeface="Verdana" panose="020B0604030504040204" pitchFamily="34" charset="0"/>
            </a:endParaRPr>
          </a:p>
        </p:txBody>
      </p:sp>
      <p:sp>
        <p:nvSpPr>
          <p:cNvPr id="6" name="TextBox 5">
            <a:extLst>
              <a:ext uri="{FF2B5EF4-FFF2-40B4-BE49-F238E27FC236}">
                <a16:creationId xmlns:a16="http://schemas.microsoft.com/office/drawing/2014/main" id="{E8E6AB0F-2CA7-BA4E-A6B8-E3F5E27A121D}"/>
              </a:ext>
            </a:extLst>
          </p:cNvPr>
          <p:cNvSpPr txBox="1"/>
          <p:nvPr/>
        </p:nvSpPr>
        <p:spPr>
          <a:xfrm>
            <a:off x="1371600" y="1257300"/>
            <a:ext cx="4132794" cy="3450167"/>
          </a:xfrm>
          <a:prstGeom prst="rect">
            <a:avLst/>
          </a:prstGeom>
          <a:solidFill>
            <a:schemeClr val="accent1"/>
          </a:solidFill>
        </p:spPr>
        <p:txBody>
          <a:bodyPr wrap="square" lIns="365760" rIns="365760" numCol="1" spcCol="457200" rtlCol="0" anchor="ctr">
            <a:noAutofit/>
          </a:bodyPr>
          <a:lstStyle/>
          <a:p>
            <a:pPr>
              <a:lnSpc>
                <a:spcPct val="90000"/>
              </a:lnSpc>
              <a:spcAft>
                <a:spcPts val="1067"/>
              </a:spcAft>
              <a:buClr>
                <a:schemeClr val="accent1"/>
              </a:buClr>
            </a:pPr>
            <a:r>
              <a:rPr lang="en-US" sz="3200" b="1" kern="0" spc="-100" dirty="0">
                <a:solidFill>
                  <a:schemeClr val="bg1"/>
                </a:solidFill>
                <a:latin typeface="Verdana" panose="020B0604030504040204" pitchFamily="34" charset="0"/>
                <a:ea typeface="Verdana" panose="020B0604030504040204" pitchFamily="34" charset="0"/>
                <a:cs typeface="Verdana" panose="020B0604030504040204" pitchFamily="34" charset="0"/>
              </a:rPr>
              <a:t>Nutritious Meal Delivery</a:t>
            </a:r>
          </a:p>
        </p:txBody>
      </p:sp>
      <p:sp>
        <p:nvSpPr>
          <p:cNvPr id="2" name="Title 1">
            <a:extLst>
              <a:ext uri="{FF2B5EF4-FFF2-40B4-BE49-F238E27FC236}">
                <a16:creationId xmlns:a16="http://schemas.microsoft.com/office/drawing/2014/main" id="{7964C02F-8BD8-EA4F-9C16-A28447BFBA47}"/>
              </a:ext>
            </a:extLst>
          </p:cNvPr>
          <p:cNvSpPr>
            <a:spLocks noGrp="1"/>
          </p:cNvSpPr>
          <p:nvPr>
            <p:ph type="title"/>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Home-Delivered Meals </a:t>
            </a:r>
            <a:endParaRPr lang="en-US" sz="1800" b="0" spc="0" dirty="0">
              <a:solidFill>
                <a:srgbClr val="000000"/>
              </a:solidFill>
              <a:latin typeface="Verdana Regular"/>
            </a:endParaRPr>
          </a:p>
        </p:txBody>
      </p:sp>
      <p:sp>
        <p:nvSpPr>
          <p:cNvPr id="3" name="Slide Number Placeholder 2">
            <a:extLst>
              <a:ext uri="{FF2B5EF4-FFF2-40B4-BE49-F238E27FC236}">
                <a16:creationId xmlns:a16="http://schemas.microsoft.com/office/drawing/2014/main" id="{29512CD7-9BF9-7742-9D85-BE2CB721C365}"/>
              </a:ext>
            </a:extLst>
          </p:cNvPr>
          <p:cNvSpPr>
            <a:spLocks noGrp="1"/>
          </p:cNvSpPr>
          <p:nvPr>
            <p:ph type="sldNum" sz="quarter" idx="10"/>
          </p:nvPr>
        </p:nvSpPr>
        <p:spPr/>
        <p:txBody>
          <a:bodyPr/>
          <a:lstStyle/>
          <a:p>
            <a:pPr marL="51549">
              <a:spcBef>
                <a:spcPts val="106"/>
              </a:spcBef>
            </a:pPr>
            <a:fld id="{81D60167-4931-47E6-BA6A-407CBD079E47}" type="slidenum">
              <a:rPr lang="en-US" smtClean="0"/>
              <a:pPr marL="51549">
                <a:spcBef>
                  <a:spcPts val="106"/>
                </a:spcBef>
              </a:pPr>
              <a:t>16</a:t>
            </a:fld>
            <a:endParaRPr lang="en-US" dirty="0"/>
          </a:p>
        </p:txBody>
      </p:sp>
    </p:spTree>
    <p:extLst>
      <p:ext uri="{BB962C8B-B14F-4D97-AF65-F5344CB8AC3E}">
        <p14:creationId xmlns:p14="http://schemas.microsoft.com/office/powerpoint/2010/main" val="2848136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1371" y="2743200"/>
            <a:ext cx="3632781" cy="1280160"/>
          </a:xfrm>
        </p:spPr>
        <p:txBody>
          <a:bodyPr/>
          <a:lstStyle/>
          <a:p>
            <a:r>
              <a:rPr lang="en-US" dirty="0"/>
              <a:t>Getting the care you need</a:t>
            </a:r>
          </a:p>
        </p:txBody>
      </p:sp>
      <p:sp>
        <p:nvSpPr>
          <p:cNvPr id="3" name="Slide Number Placeholder 6">
            <a:extLst>
              <a:ext uri="{FF2B5EF4-FFF2-40B4-BE49-F238E27FC236}">
                <a16:creationId xmlns:a16="http://schemas.microsoft.com/office/drawing/2014/main" id="{A41D8CCE-00AB-A842-A93A-67DD8A167830}"/>
              </a:ext>
            </a:extLst>
          </p:cNvPr>
          <p:cNvSpPr>
            <a:spLocks noGrp="1"/>
          </p:cNvSpPr>
          <p:nvPr>
            <p:ph type="sldNum" sz="quarter" idx="10"/>
          </p:nvPr>
        </p:nvSpPr>
        <p:spPr>
          <a:xfrm>
            <a:off x="11582400" y="6480811"/>
            <a:ext cx="294024" cy="135743"/>
          </a:xfrm>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FFFFFF"/>
                </a:solidFill>
                <a:effectLst/>
                <a:uLnTx/>
                <a:uFillTx/>
                <a:latin typeface="Verdana" panose="020B060403050404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882" b="0" i="0" u="none" strike="noStrike" kern="1200" cap="none" spc="75" normalizeH="0" baseline="0" noProof="0" dirty="0">
              <a:ln>
                <a:noFill/>
              </a:ln>
              <a:solidFill>
                <a:srgbClr val="FFFFFF"/>
              </a:solidFill>
              <a:effectLst/>
              <a:uLnTx/>
              <a:uFillTx/>
              <a:latin typeface="Verdana" panose="020B0604030504040204" pitchFamily="34" charset="0"/>
              <a:ea typeface="+mn-ea"/>
            </a:endParaRPr>
          </a:p>
        </p:txBody>
      </p:sp>
    </p:spTree>
    <p:extLst>
      <p:ext uri="{BB962C8B-B14F-4D97-AF65-F5344CB8AC3E}">
        <p14:creationId xmlns:p14="http://schemas.microsoft.com/office/powerpoint/2010/main" val="4106813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09BA3E-40F9-1248-85A9-C6B49D898401}"/>
              </a:ext>
            </a:extLst>
          </p:cNvPr>
          <p:cNvSpPr txBox="1"/>
          <p:nvPr/>
        </p:nvSpPr>
        <p:spPr>
          <a:xfrm>
            <a:off x="1600200" y="1383560"/>
            <a:ext cx="9540089" cy="615120"/>
          </a:xfrm>
          <a:prstGeom prst="rect">
            <a:avLst/>
          </a:prstGeom>
          <a:noFill/>
        </p:spPr>
        <p:txBody>
          <a:bodyPr wrap="square" lIns="0" tIns="0" rIns="0" bIns="0" rtlCol="0" anchor="b">
            <a:noAutofit/>
          </a:bodyPr>
          <a:lstStyle/>
          <a:p>
            <a:pPr marL="11113" marR="0" lvl="2" indent="0" algn="l" defTabSz="914400" rtl="0" eaLnBrk="1" fontAlgn="auto" latinLnBrk="0" hangingPunct="1">
              <a:lnSpc>
                <a:spcPct val="120000"/>
              </a:lnSpc>
              <a:spcBef>
                <a:spcPts val="0"/>
              </a:spcBef>
              <a:spcAft>
                <a:spcPts val="400"/>
              </a:spcAft>
              <a:buClr>
                <a:srgbClr val="2C88C9"/>
              </a:buClr>
              <a:buSzTx/>
              <a:buFontTx/>
              <a:buNone/>
              <a:tabLst/>
              <a:defRPr/>
            </a:pP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Get the </a:t>
            </a:r>
            <a:r>
              <a:rPr lang="en-US" b="1" dirty="0">
                <a:solidFill>
                  <a:srgbClr val="000A67"/>
                </a:solidFill>
                <a:latin typeface="Verdana" panose="020B0604030504040204" pitchFamily="34" charset="0"/>
                <a:ea typeface="Verdana" panose="020B0604030504040204" pitchFamily="34" charset="0"/>
              </a:rPr>
              <a:t>care you need safely at home </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using your phone, tablet or computer</a:t>
            </a:r>
            <a:r>
              <a:rPr kumimoji="0" lang="en-US" sz="18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mn-cs"/>
              </a:rPr>
              <a:t> </a:t>
            </a:r>
            <a:r>
              <a:rPr kumimoji="0" lang="en-US" sz="1800" b="0" i="0" u="none" strike="noStrike" kern="1200" cap="none" spc="0" normalizeH="0" baseline="0" noProof="0" dirty="0">
                <a:ln>
                  <a:noFill/>
                </a:ln>
                <a:solidFill>
                  <a:srgbClr val="000A63"/>
                </a:solidFill>
                <a:effectLst/>
                <a:uLnTx/>
                <a:uFillTx/>
                <a:latin typeface="Verdana" panose="020B0604030504040204" pitchFamily="34" charset="0"/>
                <a:ea typeface="Verdana" panose="020B0604030504040204" pitchFamily="34" charset="0"/>
                <a:cs typeface="+mn-cs"/>
              </a:rPr>
              <a:t>– all for $0 with Braven Health’s care online program. </a:t>
            </a:r>
          </a:p>
        </p:txBody>
      </p:sp>
      <p:sp>
        <p:nvSpPr>
          <p:cNvPr id="2" name="Title 1">
            <a:extLst>
              <a:ext uri="{FF2B5EF4-FFF2-40B4-BE49-F238E27FC236}">
                <a16:creationId xmlns:a16="http://schemas.microsoft.com/office/drawing/2014/main" id="{7964C02F-8BD8-EA4F-9C16-A28447BFBA47}"/>
              </a:ext>
            </a:extLst>
          </p:cNvPr>
          <p:cNvSpPr>
            <a:spLocks noGrp="1"/>
          </p:cNvSpPr>
          <p:nvPr>
            <p:ph type="title"/>
          </p:nvPr>
        </p:nvSpPr>
        <p:spPr>
          <a:xfrm>
            <a:off x="1371600" y="312754"/>
            <a:ext cx="9201615" cy="868907"/>
          </a:xfrm>
        </p:spPr>
        <p:txBody>
          <a:bodyPr/>
          <a:lstStyle/>
          <a:p>
            <a:pPr lvl="0">
              <a:defRPr/>
            </a:pPr>
            <a:r>
              <a:rPr lang="en-US" dirty="0"/>
              <a:t>Telehealth – Online doctors and therapists</a:t>
            </a:r>
            <a:endParaRPr lang="en-US" dirty="0">
              <a:solidFill>
                <a:srgbClr val="000000"/>
              </a:solidFill>
            </a:endParaRPr>
          </a:p>
        </p:txBody>
      </p:sp>
      <p:sp>
        <p:nvSpPr>
          <p:cNvPr id="3" name="Slide Number Placeholder 2">
            <a:extLst>
              <a:ext uri="{FF2B5EF4-FFF2-40B4-BE49-F238E27FC236}">
                <a16:creationId xmlns:a16="http://schemas.microsoft.com/office/drawing/2014/main" id="{D1FACF1F-B918-BE41-85AD-124DC5D43CF7}"/>
              </a:ext>
            </a:extLst>
          </p:cNvPr>
          <p:cNvSpPr>
            <a:spLocks noGrp="1"/>
          </p:cNvSpPr>
          <p:nvPr>
            <p:ph type="sldNum" sz="quarter" idx="10"/>
          </p:nvPr>
        </p:nvSpPr>
        <p:spPr/>
        <p:txBody>
          <a:bodyPr/>
          <a:lstStyle/>
          <a:p>
            <a:pPr marL="51549" marR="0" lvl="0" indent="0" algn="r" defTabSz="914400" rtl="0" eaLnBrk="1" fontAlgn="auto" latinLnBrk="0" hangingPunct="1">
              <a:lnSpc>
                <a:spcPct val="100000"/>
              </a:lnSpc>
              <a:spcBef>
                <a:spcPts val="106"/>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51549" marR="0" lvl="0" indent="0" algn="r" defTabSz="914400" rtl="0" eaLnBrk="1" fontAlgn="auto" latinLnBrk="0" hangingPunct="1">
                <a:lnSpc>
                  <a:spcPct val="100000"/>
                </a:lnSpc>
                <a:spcBef>
                  <a:spcPts val="106"/>
                </a:spcBef>
                <a:spcAft>
                  <a:spcPts val="0"/>
                </a:spcAft>
                <a:buClrTx/>
                <a:buSzTx/>
                <a:buFontTx/>
                <a:buNone/>
                <a:tabLst/>
                <a:defRPr/>
              </a:pPr>
              <a:t>18</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sp>
        <p:nvSpPr>
          <p:cNvPr id="11" name="Rectangle 10"/>
          <p:cNvSpPr/>
          <p:nvPr/>
        </p:nvSpPr>
        <p:spPr>
          <a:xfrm>
            <a:off x="5450875" y="2200579"/>
            <a:ext cx="6425549" cy="3939540"/>
          </a:xfrm>
          <a:prstGeom prst="rect">
            <a:avLst/>
          </a:prstGeom>
        </p:spPr>
        <p:txBody>
          <a:bodyPr wrap="square">
            <a:spAutoFit/>
          </a:bodyPr>
          <a:lstStyle/>
          <a:p>
            <a:pPr marL="285750" lvl="0" indent="-285750">
              <a:buFont typeface="Arial" panose="020B0604020202020204" pitchFamily="34" charset="0"/>
              <a:buChar char="•"/>
              <a:defRPr/>
            </a:pPr>
            <a:r>
              <a:rPr lang="en-US" dirty="0">
                <a:solidFill>
                  <a:schemeClr val="tx2"/>
                </a:solidFill>
                <a:latin typeface="Verdana" panose="020B0604030504040204" pitchFamily="34" charset="0"/>
              </a:rPr>
              <a:t>You </a:t>
            </a:r>
            <a:r>
              <a:rPr lang="en-US" b="1" dirty="0">
                <a:solidFill>
                  <a:schemeClr val="tx2"/>
                </a:solidFill>
                <a:latin typeface="Verdana" panose="020B0604030504040204" pitchFamily="34" charset="0"/>
              </a:rPr>
              <a:t>do not need an appointment </a:t>
            </a:r>
            <a:r>
              <a:rPr lang="en-US" dirty="0">
                <a:solidFill>
                  <a:schemeClr val="tx2"/>
                </a:solidFill>
                <a:latin typeface="Verdana" panose="020B0604030504040204" pitchFamily="34" charset="0"/>
              </a:rPr>
              <a:t>for </a:t>
            </a:r>
            <a:r>
              <a:rPr lang="en-US" b="1" dirty="0">
                <a:solidFill>
                  <a:schemeClr val="tx2"/>
                </a:solidFill>
                <a:latin typeface="Verdana" panose="020B0604030504040204" pitchFamily="34" charset="0"/>
              </a:rPr>
              <a:t>urgent</a:t>
            </a:r>
            <a:r>
              <a:rPr lang="en-US" dirty="0">
                <a:solidFill>
                  <a:schemeClr val="tx2"/>
                </a:solidFill>
                <a:latin typeface="Verdana" panose="020B0604030504040204" pitchFamily="34" charset="0"/>
              </a:rPr>
              <a:t> visits.</a:t>
            </a:r>
            <a:br>
              <a:rPr lang="en-US" dirty="0">
                <a:solidFill>
                  <a:schemeClr val="tx2"/>
                </a:solidFill>
                <a:latin typeface="Verdana" panose="020B0604030504040204" pitchFamily="34" charset="0"/>
              </a:rPr>
            </a:br>
            <a:endParaRPr kumimoji="0" lang="en-US" b="0" i="0" u="none" strike="noStrike" kern="1200" cap="none" spc="0" normalizeH="0" baseline="0" noProof="0" dirty="0">
              <a:ln>
                <a:noFill/>
              </a:ln>
              <a:solidFill>
                <a:schemeClr val="tx2"/>
              </a:solidFill>
              <a:effectLst/>
              <a:uLnTx/>
              <a:uFillTx/>
              <a:latin typeface="Verdana" panose="020B0604030504040204" pitchFamily="34" charset="0"/>
            </a:endParaRPr>
          </a:p>
          <a:p>
            <a:pPr marL="285750" lvl="0" indent="-285750">
              <a:buFont typeface="Arial" panose="020B0604020202020204" pitchFamily="34" charset="0"/>
              <a:buChar char="•"/>
              <a:defRPr/>
            </a:pPr>
            <a:r>
              <a:rPr lang="en-US" dirty="0">
                <a:solidFill>
                  <a:schemeClr val="tx2"/>
                </a:solidFill>
                <a:latin typeface="Verdana" panose="020B0604030504040204" pitchFamily="34" charset="0"/>
              </a:rPr>
              <a:t>You </a:t>
            </a:r>
            <a:r>
              <a:rPr lang="en-US" b="1" dirty="0">
                <a:solidFill>
                  <a:schemeClr val="tx2"/>
                </a:solidFill>
                <a:latin typeface="Verdana" panose="020B0604030504040204" pitchFamily="34" charset="0"/>
              </a:rPr>
              <a:t>do need to schedule an appointment </a:t>
            </a:r>
            <a:r>
              <a:rPr lang="en-US" dirty="0">
                <a:solidFill>
                  <a:schemeClr val="tx2"/>
                </a:solidFill>
                <a:latin typeface="Verdana" panose="020B0604030504040204" pitchFamily="34" charset="0"/>
              </a:rPr>
              <a:t>for </a:t>
            </a:r>
            <a:r>
              <a:rPr lang="en-US" b="1" dirty="0">
                <a:solidFill>
                  <a:schemeClr val="tx2"/>
                </a:solidFill>
                <a:latin typeface="Verdana" panose="020B0604030504040204" pitchFamily="34" charset="0"/>
              </a:rPr>
              <a:t>behavioral health </a:t>
            </a:r>
            <a:r>
              <a:rPr lang="en-US" dirty="0">
                <a:solidFill>
                  <a:schemeClr val="tx2"/>
                </a:solidFill>
                <a:latin typeface="Verdana" panose="020B0604030504040204" pitchFamily="34" charset="0"/>
              </a:rPr>
              <a:t>visits (7 a.m. – 11 p.m., 7 days/week)</a:t>
            </a:r>
            <a:br>
              <a:rPr lang="en-US" dirty="0">
                <a:solidFill>
                  <a:schemeClr val="tx2"/>
                </a:solidFill>
                <a:latin typeface="Verdana" panose="020B0604030504040204" pitchFamily="34" charset="0"/>
              </a:rPr>
            </a:br>
            <a:endParaRPr lang="en-US" dirty="0">
              <a:solidFill>
                <a:schemeClr val="tx2"/>
              </a:solidFill>
              <a:latin typeface="Verdana" panose="020B060403050404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000A67"/>
                </a:solidFill>
                <a:effectLst/>
                <a:uLnTx/>
                <a:uFillTx/>
                <a:latin typeface="Verdana" panose="020B0604030504040204" pitchFamily="34" charset="0"/>
              </a:rPr>
              <a:t>Access care online by visiting </a:t>
            </a:r>
            <a:r>
              <a:rPr kumimoji="0" lang="en-US" b="1" i="0" u="none" strike="noStrike" kern="1200" cap="none" spc="0" normalizeH="0" baseline="0" noProof="0" dirty="0">
                <a:ln>
                  <a:noFill/>
                </a:ln>
                <a:solidFill>
                  <a:srgbClr val="000A67"/>
                </a:solidFill>
                <a:effectLst/>
                <a:uLnTx/>
                <a:uFillTx/>
                <a:latin typeface="Verdana" panose="020B0604030504040204" pitchFamily="34" charset="0"/>
              </a:rPr>
              <a:t>Amwell.com </a:t>
            </a:r>
            <a:r>
              <a:rPr kumimoji="0" lang="en-US" b="0" i="0" u="none" strike="noStrike" kern="1200" cap="none" spc="0" normalizeH="0" baseline="0" noProof="0" dirty="0">
                <a:ln>
                  <a:noFill/>
                </a:ln>
                <a:solidFill>
                  <a:srgbClr val="000A67"/>
                </a:solidFill>
                <a:effectLst/>
                <a:uLnTx/>
                <a:uFillTx/>
                <a:latin typeface="Verdana" panose="020B0604030504040204" pitchFamily="34" charset="0"/>
              </a:rPr>
              <a:t>or download the </a:t>
            </a:r>
            <a:r>
              <a:rPr kumimoji="0" lang="en-US" b="1" i="0" u="none" strike="noStrike" kern="1200" cap="none" spc="0" normalizeH="0" baseline="0" noProof="0" dirty="0" err="1">
                <a:ln>
                  <a:noFill/>
                </a:ln>
                <a:solidFill>
                  <a:srgbClr val="000A67"/>
                </a:solidFill>
                <a:effectLst/>
                <a:uLnTx/>
                <a:uFillTx/>
                <a:latin typeface="Verdana" panose="020B0604030504040204" pitchFamily="34" charset="0"/>
              </a:rPr>
              <a:t>Amwell</a:t>
            </a:r>
            <a:r>
              <a:rPr kumimoji="0" lang="en-US" b="1" i="0" u="none" strike="noStrike" kern="1200" cap="none" spc="0" normalizeH="0" baseline="0" noProof="0" dirty="0">
                <a:ln>
                  <a:noFill/>
                </a:ln>
                <a:solidFill>
                  <a:srgbClr val="000A67"/>
                </a:solidFill>
                <a:effectLst/>
                <a:uLnTx/>
                <a:uFillTx/>
                <a:latin typeface="Verdana" panose="020B0604030504040204" pitchFamily="34" charset="0"/>
              </a:rPr>
              <a:t>: Doctor Visits 24/7 App</a:t>
            </a:r>
            <a:r>
              <a:rPr kumimoji="0" lang="en-US" b="0" i="0" u="none" strike="noStrike" kern="1200" cap="none" spc="0" normalizeH="0" baseline="0" noProof="0" dirty="0">
                <a:ln>
                  <a:noFill/>
                </a:ln>
                <a:solidFill>
                  <a:srgbClr val="000A67"/>
                </a:solidFill>
                <a:effectLst/>
                <a:uLnTx/>
                <a:uFillTx/>
                <a:latin typeface="Verdana" panose="020B0604030504040204" pitchFamily="34" charset="0"/>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solidFill>
                <a:srgbClr val="000A67"/>
              </a:solidFill>
              <a:latin typeface="Verdana" panose="020B0604030504040204" pitchFamily="34" charset="0"/>
            </a:endParaRPr>
          </a:p>
          <a:p>
            <a:pPr marL="285750" lvl="0" indent="-285750">
              <a:buFont typeface="Arial" panose="020B0604020202020204" pitchFamily="34" charset="0"/>
              <a:buChar char="•"/>
              <a:defRPr/>
            </a:pPr>
            <a:r>
              <a:rPr lang="en-US" dirty="0">
                <a:solidFill>
                  <a:srgbClr val="000A67"/>
                </a:solidFill>
                <a:latin typeface="Verdana" panose="020B0604030504040204" pitchFamily="34" charset="0"/>
              </a:rPr>
              <a:t>You will be asked to create an account and enter the Service Key “</a:t>
            </a:r>
            <a:r>
              <a:rPr lang="en-US" b="1" dirty="0" err="1">
                <a:solidFill>
                  <a:srgbClr val="000A67"/>
                </a:solidFill>
                <a:latin typeface="Verdana" panose="020B0604030504040204" pitchFamily="34" charset="0"/>
              </a:rPr>
              <a:t>Braven</a:t>
            </a:r>
            <a:r>
              <a:rPr lang="en-US" dirty="0">
                <a:solidFill>
                  <a:srgbClr val="000A67"/>
                </a:solidFill>
                <a:latin typeface="Verdana" panose="020B0604030504040204" pitchFamily="34" charset="0"/>
              </a:rPr>
              <a:t>”.</a:t>
            </a:r>
          </a:p>
          <a:p>
            <a:pPr marR="0" lvl="0" algn="l" defTabSz="914400" rtl="0" eaLnBrk="1" fontAlgn="auto" latinLnBrk="0" hangingPunct="1">
              <a:lnSpc>
                <a:spcPct val="100000"/>
              </a:lnSpc>
              <a:spcBef>
                <a:spcPts val="0"/>
              </a:spcBef>
              <a:spcAft>
                <a:spcPts val="0"/>
              </a:spcAft>
              <a:buClrTx/>
              <a:buSzTx/>
              <a:tabLst/>
              <a:defRPr/>
            </a:pPr>
            <a:br>
              <a:rPr kumimoji="0" lang="en-US" b="0" i="0" u="none" strike="noStrike" kern="1200" cap="none" spc="0" normalizeH="0" baseline="0" noProof="0" dirty="0">
                <a:ln>
                  <a:noFill/>
                </a:ln>
                <a:solidFill>
                  <a:srgbClr val="000A67"/>
                </a:solidFill>
                <a:effectLst/>
                <a:uLnTx/>
                <a:uFillTx/>
                <a:latin typeface="Verdana" panose="020B0604030504040204" pitchFamily="34" charset="0"/>
              </a:rPr>
            </a:br>
            <a:endParaRPr kumimoji="0" lang="en-US" b="0" i="0" u="none" strike="noStrike" kern="1200" cap="none" spc="0" normalizeH="0" baseline="0" noProof="0" dirty="0">
              <a:ln>
                <a:noFill/>
              </a:ln>
              <a:solidFill>
                <a:srgbClr val="000A67"/>
              </a:solidFill>
              <a:effectLst/>
              <a:uLnTx/>
              <a:uFillTx/>
              <a:latin typeface="Verdana" panose="020B060403050404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43" y="2561235"/>
            <a:ext cx="4933788" cy="2757560"/>
          </a:xfrm>
          <a:prstGeom prst="rect">
            <a:avLst/>
          </a:prstGeom>
        </p:spPr>
      </p:pic>
    </p:spTree>
    <p:extLst>
      <p:ext uri="{BB962C8B-B14F-4D97-AF65-F5344CB8AC3E}">
        <p14:creationId xmlns:p14="http://schemas.microsoft.com/office/powerpoint/2010/main" val="41308457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009BA3E-40F9-1248-85A9-C6B49D898401}"/>
              </a:ext>
            </a:extLst>
          </p:cNvPr>
          <p:cNvSpPr txBox="1"/>
          <p:nvPr/>
        </p:nvSpPr>
        <p:spPr>
          <a:xfrm>
            <a:off x="6172200" y="1793754"/>
            <a:ext cx="5486400" cy="3270492"/>
          </a:xfrm>
          <a:prstGeom prst="rect">
            <a:avLst/>
          </a:prstGeom>
          <a:noFill/>
        </p:spPr>
        <p:txBody>
          <a:bodyPr wrap="square" lIns="0" tIns="0" rIns="0" bIns="0" rtlCol="0" anchor="ctr">
            <a:noAutofit/>
          </a:bodyPr>
          <a:lstStyle/>
          <a:p>
            <a:pPr marL="11113" marR="0" lvl="2" indent="0" algn="l" defTabSz="914400" rtl="0" eaLnBrk="1" fontAlgn="auto" latinLnBrk="0" hangingPunct="1">
              <a:lnSpc>
                <a:spcPct val="100000"/>
              </a:lnSpc>
              <a:spcBef>
                <a:spcPts val="0"/>
              </a:spcBef>
              <a:spcAft>
                <a:spcPts val="400"/>
              </a:spcAft>
              <a:buClr>
                <a:srgbClr val="000A67"/>
              </a:buClr>
              <a:buSzTx/>
              <a:buFontTx/>
              <a:buNone/>
              <a:tabLst/>
              <a:defRPr/>
            </a:pPr>
            <a:r>
              <a:rPr kumimoji="0" lang="en-US" b="1"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Call the 24/7 Nurse Line toll free, 24 hours a day, seven days a week for:</a:t>
            </a:r>
          </a:p>
          <a:p>
            <a:pPr marL="811213" marR="0" lvl="3" indent="-342900" algn="l" defTabSz="914400" rtl="0" eaLnBrk="1" fontAlgn="auto" latinLnBrk="0" hangingPunct="1">
              <a:lnSpc>
                <a:spcPct val="100000"/>
              </a:lnSpc>
              <a:spcBef>
                <a:spcPts val="0"/>
              </a:spcBef>
              <a:spcAft>
                <a:spcPts val="400"/>
              </a:spcAft>
              <a:buClr>
                <a:srgbClr val="000A67"/>
              </a:buClr>
              <a:buSzTx/>
              <a:buFont typeface="Arial" panose="020B0604020202020204" pitchFamily="34" charset="0"/>
              <a:buChar char="•"/>
              <a:tabLst/>
              <a:defRPr/>
            </a:pPr>
            <a:r>
              <a:rPr kumimoji="0" lang="en-US" b="0"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Immediate answers to general health questions.</a:t>
            </a:r>
          </a:p>
          <a:p>
            <a:pPr marL="811213" marR="0" lvl="3" indent="-342900" algn="l" defTabSz="914400" rtl="0" eaLnBrk="1" fontAlgn="auto" latinLnBrk="0" hangingPunct="1">
              <a:lnSpc>
                <a:spcPct val="100000"/>
              </a:lnSpc>
              <a:spcBef>
                <a:spcPts val="0"/>
              </a:spcBef>
              <a:spcAft>
                <a:spcPts val="400"/>
              </a:spcAft>
              <a:buClr>
                <a:srgbClr val="000A67"/>
              </a:buClr>
              <a:buSzTx/>
              <a:buFont typeface="Arial" panose="020B0604020202020204" pitchFamily="34" charset="0"/>
              <a:buChar char="•"/>
              <a:tabLst/>
              <a:defRPr/>
            </a:pPr>
            <a:r>
              <a:rPr kumimoji="0" lang="en-US" b="0"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Access to caring, experienced registered nurses.</a:t>
            </a:r>
            <a:endParaRPr kumimoji="0" lang="en-US" b="1"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endParaRPr>
          </a:p>
          <a:p>
            <a:pPr marL="11113" marR="0" lvl="2" indent="0" algn="l" defTabSz="914400" rtl="0" eaLnBrk="1" fontAlgn="auto" latinLnBrk="0" hangingPunct="1">
              <a:lnSpc>
                <a:spcPct val="150000"/>
              </a:lnSpc>
              <a:spcBef>
                <a:spcPts val="0"/>
              </a:spcBef>
              <a:spcAft>
                <a:spcPts val="400"/>
              </a:spcAft>
              <a:buClr>
                <a:srgbClr val="000A67"/>
              </a:buClr>
              <a:buSzTx/>
              <a:buFontTx/>
              <a:buNone/>
              <a:tabLst/>
              <a:defRPr/>
            </a:pPr>
            <a:r>
              <a:rPr kumimoji="0" lang="en-US" b="0"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Call </a:t>
            </a:r>
            <a:r>
              <a:rPr kumimoji="0" lang="en-US" b="1"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1-888-444-0036 </a:t>
            </a:r>
            <a:r>
              <a:rPr kumimoji="0" lang="en-US" b="0"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(TTY </a:t>
            </a:r>
            <a:r>
              <a:rPr kumimoji="0" lang="en-US" b="1" i="0" u="none" strike="noStrike" kern="1200" cap="none" spc="-20" normalizeH="0" baseline="0" noProof="0" dirty="0">
                <a:ln>
                  <a:noFill/>
                </a:ln>
                <a:solidFill>
                  <a:schemeClr val="tx2"/>
                </a:solidFill>
                <a:effectLst/>
                <a:uLnTx/>
                <a:uFillTx/>
                <a:latin typeface="Verdana" panose="020B0604030504040204" pitchFamily="34" charset="0"/>
                <a:ea typeface="Verdana" panose="020B0604030504040204" pitchFamily="34" charset="0"/>
                <a:cs typeface="+mn-cs"/>
              </a:rPr>
              <a:t>711</a:t>
            </a:r>
            <a:r>
              <a:rPr kumimoji="0" lang="en-US" b="0" i="0" u="none" strike="noStrike" kern="1200" cap="none" spc="-2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a:t>
            </a:r>
          </a:p>
        </p:txBody>
      </p:sp>
      <p:sp>
        <p:nvSpPr>
          <p:cNvPr id="6" name="TextBox 5">
            <a:extLst>
              <a:ext uri="{FF2B5EF4-FFF2-40B4-BE49-F238E27FC236}">
                <a16:creationId xmlns:a16="http://schemas.microsoft.com/office/drawing/2014/main" id="{E8E6AB0F-2CA7-BA4E-A6B8-E3F5E27A121D}"/>
              </a:ext>
            </a:extLst>
          </p:cNvPr>
          <p:cNvSpPr txBox="1"/>
          <p:nvPr/>
        </p:nvSpPr>
        <p:spPr>
          <a:xfrm>
            <a:off x="1371600" y="1703916"/>
            <a:ext cx="4132794" cy="3450167"/>
          </a:xfrm>
          <a:prstGeom prst="rect">
            <a:avLst/>
          </a:prstGeom>
          <a:solidFill>
            <a:schemeClr val="accent1"/>
          </a:solidFill>
        </p:spPr>
        <p:txBody>
          <a:bodyPr wrap="square" lIns="365760" rIns="365760" numCol="1" spcCol="457200" rtlCol="0" anchor="ctr">
            <a:noAutofit/>
          </a:bodyPr>
          <a:lstStyle/>
          <a:p>
            <a:pPr marL="0" marR="0" lvl="0" indent="0" algn="l" defTabSz="914400" rtl="0" eaLnBrk="1" fontAlgn="auto" latinLnBrk="0" hangingPunct="1">
              <a:lnSpc>
                <a:spcPct val="90000"/>
              </a:lnSpc>
              <a:spcBef>
                <a:spcPts val="0"/>
              </a:spcBef>
              <a:spcAft>
                <a:spcPts val="1067"/>
              </a:spcAft>
              <a:buClr>
                <a:srgbClr val="0044CC"/>
              </a:buClr>
              <a:buSzTx/>
              <a:buFontTx/>
              <a:buNone/>
              <a:tabLst/>
              <a:defRPr/>
            </a:pPr>
            <a:r>
              <a:rPr kumimoji="0" lang="en-US" sz="2800" b="1" i="0" u="none" strike="noStrike" kern="0" cap="none" spc="-1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Get the care </a:t>
            </a:r>
            <a:br>
              <a:rPr kumimoji="0" lang="en-US" sz="2800" b="1" i="0" u="none" strike="noStrike" kern="0" cap="none" spc="-1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br>
            <a:r>
              <a:rPr kumimoji="0" lang="en-US" sz="2800" b="1" i="0" u="none" strike="noStrike" kern="0" cap="none" spc="-10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you need – safely from home</a:t>
            </a:r>
          </a:p>
        </p:txBody>
      </p:sp>
      <p:sp>
        <p:nvSpPr>
          <p:cNvPr id="2" name="Title 1">
            <a:extLst>
              <a:ext uri="{FF2B5EF4-FFF2-40B4-BE49-F238E27FC236}">
                <a16:creationId xmlns:a16="http://schemas.microsoft.com/office/drawing/2014/main" id="{7964C02F-8BD8-EA4F-9C16-A28447BFBA47}"/>
              </a:ext>
            </a:extLst>
          </p:cNvPr>
          <p:cNvSpPr>
            <a:spLocks noGrp="1"/>
          </p:cNvSpPr>
          <p:nvPr>
            <p:ph type="title"/>
          </p:nvPr>
        </p:nvSpPr>
        <p:spPr/>
        <p:txBody>
          <a:bodyPr/>
          <a:lstStyle/>
          <a:p>
            <a:pPr lvl="0">
              <a:defRPr/>
            </a:pPr>
            <a:r>
              <a:rPr lang="en-US" dirty="0"/>
              <a:t>Nurse Line</a:t>
            </a:r>
            <a:endParaRPr lang="en-US" dirty="0">
              <a:solidFill>
                <a:srgbClr val="000000"/>
              </a:solidFill>
            </a:endParaRPr>
          </a:p>
        </p:txBody>
      </p:sp>
      <p:sp>
        <p:nvSpPr>
          <p:cNvPr id="3" name="Slide Number Placeholder 2">
            <a:extLst>
              <a:ext uri="{FF2B5EF4-FFF2-40B4-BE49-F238E27FC236}">
                <a16:creationId xmlns:a16="http://schemas.microsoft.com/office/drawing/2014/main" id="{9DCF6F6A-33C7-0448-9B2D-4E29B51ACC0E}"/>
              </a:ext>
            </a:extLst>
          </p:cNvPr>
          <p:cNvSpPr>
            <a:spLocks noGrp="1"/>
          </p:cNvSpPr>
          <p:nvPr>
            <p:ph type="sldNum" sz="quarter" idx="10"/>
          </p:nvPr>
        </p:nvSpPr>
        <p:spPr/>
        <p:txBody>
          <a:bodyPr/>
          <a:lstStyle/>
          <a:p>
            <a:pPr marL="51549" marR="0" lvl="0" indent="0" algn="r" defTabSz="914400" rtl="0" eaLnBrk="1" fontAlgn="auto" latinLnBrk="0" hangingPunct="1">
              <a:lnSpc>
                <a:spcPct val="100000"/>
              </a:lnSpc>
              <a:spcBef>
                <a:spcPts val="106"/>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51549" marR="0" lvl="0" indent="0" algn="r" defTabSz="914400" rtl="0" eaLnBrk="1" fontAlgn="auto" latinLnBrk="0" hangingPunct="1">
                <a:lnSpc>
                  <a:spcPct val="100000"/>
                </a:lnSpc>
                <a:spcBef>
                  <a:spcPts val="106"/>
                </a:spcBef>
                <a:spcAft>
                  <a:spcPts val="0"/>
                </a:spcAft>
                <a:buClrTx/>
                <a:buSzTx/>
                <a:buFontTx/>
                <a:buNone/>
                <a:tabLst/>
                <a:defRPr/>
              </a:pPr>
              <a:t>19</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sp>
        <p:nvSpPr>
          <p:cNvPr id="4" name="Rectangle 3"/>
          <p:cNvSpPr/>
          <p:nvPr/>
        </p:nvSpPr>
        <p:spPr>
          <a:xfrm>
            <a:off x="1361899" y="1140767"/>
            <a:ext cx="10182225" cy="461665"/>
          </a:xfrm>
          <a:prstGeom prst="rect">
            <a:avLst/>
          </a:prstGeom>
        </p:spPr>
        <p:txBody>
          <a:bodyPr wrap="square">
            <a:spAutoFit/>
          </a:bodyPr>
          <a:lstStyle/>
          <a:p>
            <a:pPr marL="11113" marR="0" lvl="2" indent="0" algn="l" defTabSz="914400" rtl="0" eaLnBrk="1" fontAlgn="auto" latinLnBrk="0" hangingPunct="1">
              <a:lnSpc>
                <a:spcPct val="120000"/>
              </a:lnSpc>
              <a:spcBef>
                <a:spcPts val="0"/>
              </a:spcBef>
              <a:spcAft>
                <a:spcPts val="400"/>
              </a:spcAft>
              <a:buClr>
                <a:srgbClr val="2C88C9"/>
              </a:buClr>
              <a:buSzTx/>
              <a:buFontTx/>
              <a:buNone/>
              <a:tabLst/>
              <a:defRPr/>
            </a:pPr>
            <a:r>
              <a:rPr kumimoji="0" lang="en-US" sz="2000" b="1" i="0" u="none" strike="noStrike" kern="1200" cap="none" spc="0" normalizeH="0" baseline="0" noProof="0" dirty="0">
                <a:ln>
                  <a:noFill/>
                </a:ln>
                <a:solidFill>
                  <a:srgbClr val="000A67"/>
                </a:solidFill>
                <a:effectLst/>
                <a:uLnTx/>
                <a:uFillTx/>
                <a:latin typeface="Verdana" panose="020B0604030504040204" pitchFamily="34" charset="0"/>
                <a:ea typeface="Verdana" panose="020B0604030504040204" pitchFamily="34" charset="0"/>
                <a:cs typeface="+mn-cs"/>
              </a:rPr>
              <a:t>You also have access to a dedicated Nurse Line.</a:t>
            </a:r>
            <a:endParaRPr kumimoji="0" lang="en-US" sz="2000" b="0" i="0" u="none" strike="noStrike" kern="1200" cap="none" spc="0" normalizeH="0" baseline="0" noProof="0" dirty="0">
              <a:ln>
                <a:noFill/>
              </a:ln>
              <a:solidFill>
                <a:srgbClr val="000A63"/>
              </a:solidFill>
              <a:effectLst/>
              <a:uLnTx/>
              <a:uFillTx/>
              <a:latin typeface="Verdana" panose="020B0604030504040204" pitchFamily="34" charset="0"/>
              <a:ea typeface="Verdana" panose="020B0604030504040204" pitchFamily="34" charset="0"/>
              <a:cs typeface="+mn-cs"/>
            </a:endParaRPr>
          </a:p>
        </p:txBody>
      </p:sp>
    </p:spTree>
    <p:extLst>
      <p:ext uri="{BB962C8B-B14F-4D97-AF65-F5344CB8AC3E}">
        <p14:creationId xmlns:p14="http://schemas.microsoft.com/office/powerpoint/2010/main" val="2247155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336883"/>
            <a:ext cx="11482755" cy="411291"/>
          </a:xfrm>
        </p:spPr>
        <p:txBody>
          <a:bodyPr/>
          <a:lstStyle/>
          <a:p>
            <a:r>
              <a:rPr lang="en-US" dirty="0">
                <a:latin typeface="Verdana" panose="020B0604030504040204" pitchFamily="34" charset="0"/>
                <a:ea typeface="Verdana" panose="020B0604030504040204" pitchFamily="34" charset="0"/>
              </a:rPr>
              <a:t>Your Braven Medicare Group (PPO) Plan</a:t>
            </a:r>
          </a:p>
        </p:txBody>
      </p:sp>
      <p:sp>
        <p:nvSpPr>
          <p:cNvPr id="5" name="Rectangle 4"/>
          <p:cNvSpPr/>
          <p:nvPr/>
        </p:nvSpPr>
        <p:spPr>
          <a:xfrm>
            <a:off x="944880" y="1136332"/>
            <a:ext cx="10702834" cy="5139869"/>
          </a:xfrm>
          <a:prstGeom prst="rect">
            <a:avLst/>
          </a:prstGeom>
        </p:spPr>
        <p:txBody>
          <a:bodyPr wrap="square">
            <a:spAutoFit/>
          </a:bodyPr>
          <a:lstStyle/>
          <a:p>
            <a:pPr lvl="2"/>
            <a:r>
              <a:rPr lang="en-US" sz="2000" b="1" dirty="0">
                <a:solidFill>
                  <a:schemeClr val="tx2"/>
                </a:solidFill>
                <a:latin typeface="Verdana" panose="020B0604030504040204" pitchFamily="34" charset="0"/>
                <a:ea typeface="Verdana" panose="020B0604030504040204" pitchFamily="34" charset="0"/>
              </a:rPr>
              <a:t>When Your Braven Health journey begins…</a:t>
            </a:r>
          </a:p>
          <a:p>
            <a:endParaRPr lang="en-US" dirty="0">
              <a:solidFill>
                <a:schemeClr val="tx2"/>
              </a:solidFill>
              <a:latin typeface="Verdana" panose="020B0604030504040204" pitchFamily="34" charset="0"/>
              <a:ea typeface="Verdana" panose="020B0604030504040204" pitchFamily="34" charset="0"/>
            </a:endParaRPr>
          </a:p>
          <a:p>
            <a:pPr marL="1295390" lvl="2" indent="-380990">
              <a:buFont typeface="Wingdings" panose="05000000000000000000" pitchFamily="2" charset="2"/>
              <a:buChar char="§"/>
            </a:pPr>
            <a:r>
              <a:rPr lang="en-US" dirty="0">
                <a:solidFill>
                  <a:schemeClr val="tx2"/>
                </a:solidFill>
                <a:latin typeface="Verdana" panose="020B0604030504040204" pitchFamily="34" charset="0"/>
                <a:ea typeface="Verdana" panose="020B0604030504040204" pitchFamily="34" charset="0"/>
              </a:rPr>
              <a:t>Show providers only your Braven Medicare Group (PPO) plan card.  </a:t>
            </a:r>
          </a:p>
          <a:p>
            <a:pPr marL="1295390" lvl="2" indent="-380990">
              <a:buFont typeface="Wingdings" panose="05000000000000000000" pitchFamily="2" charset="2"/>
              <a:buChar char="§"/>
            </a:pPr>
            <a:endParaRPr lang="en-US" dirty="0">
              <a:solidFill>
                <a:schemeClr val="tx2"/>
              </a:solidFill>
              <a:latin typeface="Verdana" panose="020B0604030504040204" pitchFamily="34" charset="0"/>
              <a:ea typeface="Verdana" panose="020B0604030504040204" pitchFamily="34" charset="0"/>
            </a:endParaRPr>
          </a:p>
          <a:p>
            <a:pPr marL="1295390" lvl="2" indent="-380990">
              <a:buFont typeface="Wingdings" panose="05000000000000000000" pitchFamily="2" charset="2"/>
              <a:buChar char="§"/>
            </a:pPr>
            <a:r>
              <a:rPr lang="en-US" dirty="0">
                <a:solidFill>
                  <a:schemeClr val="tx2"/>
                </a:solidFill>
                <a:latin typeface="Verdana" panose="020B0604030504040204" pitchFamily="34" charset="0"/>
                <a:ea typeface="Verdana" panose="020B0604030504040204" pitchFamily="34" charset="0"/>
              </a:rPr>
              <a:t>Welcome kit including all the details we will discuss today</a:t>
            </a:r>
          </a:p>
          <a:p>
            <a:pPr marL="1295390" lvl="2" indent="-380990">
              <a:buFont typeface="Wingdings" panose="05000000000000000000" pitchFamily="2" charset="2"/>
              <a:buChar char="§"/>
            </a:pPr>
            <a:endParaRPr lang="en-US" spc="-40" dirty="0">
              <a:solidFill>
                <a:schemeClr val="tx2"/>
              </a:solidFill>
              <a:latin typeface="Verdana" panose="020B0604030504040204" pitchFamily="34" charset="0"/>
              <a:ea typeface="Verdana" panose="020B0604030504040204" pitchFamily="34" charset="0"/>
              <a:cs typeface="Arial"/>
            </a:endParaRPr>
          </a:p>
          <a:p>
            <a:pPr marL="1295390" lvl="2" indent="-380990">
              <a:buFont typeface="Wingdings" panose="05000000000000000000" pitchFamily="2" charset="2"/>
              <a:buChar char="§"/>
            </a:pPr>
            <a:r>
              <a:rPr lang="en-US" spc="-40" dirty="0">
                <a:solidFill>
                  <a:schemeClr val="tx2"/>
                </a:solidFill>
                <a:latin typeface="Verdana" panose="020B0604030504040204" pitchFamily="34" charset="0"/>
                <a:ea typeface="Verdana" panose="020B0604030504040204" pitchFamily="34" charset="0"/>
                <a:cs typeface="Arial"/>
              </a:rPr>
              <a:t>All Braven Medicare Group (PPO) members will be enrolled in a single policy. </a:t>
            </a:r>
          </a:p>
          <a:p>
            <a:pPr lvl="2"/>
            <a:r>
              <a:rPr lang="en-US" spc="-40" dirty="0">
                <a:solidFill>
                  <a:schemeClr val="tx2"/>
                </a:solidFill>
                <a:latin typeface="Verdana" panose="020B0604030504040204" pitchFamily="34" charset="0"/>
                <a:ea typeface="Verdana" panose="020B0604030504040204" pitchFamily="34" charset="0"/>
                <a:cs typeface="Arial"/>
              </a:rPr>
              <a:t>(HW + both Medicare Eligible = 2 MAPD single policies)  </a:t>
            </a:r>
          </a:p>
          <a:p>
            <a:pPr marL="1295390" lvl="2" indent="-380990">
              <a:buFont typeface="Wingdings" panose="05000000000000000000" pitchFamily="2" charset="2"/>
              <a:buChar char="§"/>
            </a:pPr>
            <a:endParaRPr lang="en-US" spc="-40" dirty="0">
              <a:solidFill>
                <a:schemeClr val="tx2"/>
              </a:solidFill>
              <a:latin typeface="Verdana" panose="020B0604030504040204" pitchFamily="34" charset="0"/>
              <a:ea typeface="Verdana" panose="020B0604030504040204" pitchFamily="34" charset="0"/>
              <a:cs typeface="Arial"/>
            </a:endParaRPr>
          </a:p>
          <a:p>
            <a:pPr marL="1295390" lvl="2" indent="-380990">
              <a:buFont typeface="Wingdings" panose="05000000000000000000" pitchFamily="2" charset="2"/>
              <a:buChar char="§"/>
            </a:pPr>
            <a:r>
              <a:rPr lang="en-US" spc="-40" dirty="0">
                <a:solidFill>
                  <a:schemeClr val="tx2"/>
                </a:solidFill>
                <a:latin typeface="Verdana" panose="020B0604030504040204" pitchFamily="34" charset="0"/>
                <a:ea typeface="Verdana" panose="020B0604030504040204" pitchFamily="34" charset="0"/>
                <a:cs typeface="Arial"/>
              </a:rPr>
              <a:t>All other family members currently enrolled who are not eligible for Medicare, will remain in their current plan.  </a:t>
            </a:r>
          </a:p>
          <a:p>
            <a:pPr marL="2209790" lvl="4" indent="-380990">
              <a:buFont typeface="Wingdings" panose="05000000000000000000" pitchFamily="2" charset="2"/>
              <a:buChar char="§"/>
            </a:pPr>
            <a:r>
              <a:rPr lang="en-US" spc="-40" dirty="0">
                <a:solidFill>
                  <a:schemeClr val="tx2"/>
                </a:solidFill>
                <a:latin typeface="Verdana" panose="020B0604030504040204" pitchFamily="34" charset="0"/>
                <a:ea typeface="Verdana" panose="020B0604030504040204" pitchFamily="34" charset="0"/>
                <a:cs typeface="Arial"/>
              </a:rPr>
              <a:t>Leave behinds.</a:t>
            </a:r>
          </a:p>
          <a:p>
            <a:pPr marL="380990" indent="-380990">
              <a:buFont typeface="Wingdings" panose="05000000000000000000" pitchFamily="2" charset="2"/>
              <a:buChar char="§"/>
            </a:pPr>
            <a:endParaRPr lang="en-US" spc="-40" dirty="0">
              <a:solidFill>
                <a:schemeClr val="tx2"/>
              </a:solidFill>
              <a:latin typeface="Verdana" panose="020B0604030504040204" pitchFamily="34" charset="0"/>
              <a:ea typeface="Verdana" panose="020B0604030504040204" pitchFamily="34" charset="0"/>
              <a:cs typeface="Arial"/>
            </a:endParaRPr>
          </a:p>
          <a:p>
            <a:pPr marL="1295390" lvl="2" indent="-380990">
              <a:buFont typeface="Wingdings" panose="05000000000000000000" pitchFamily="2" charset="2"/>
              <a:buChar char="§"/>
            </a:pPr>
            <a:r>
              <a:rPr lang="en-US" spc="-40" dirty="0">
                <a:solidFill>
                  <a:schemeClr val="tx2"/>
                </a:solidFill>
                <a:latin typeface="Verdana" panose="020B0604030504040204" pitchFamily="34" charset="0"/>
                <a:ea typeface="Verdana" panose="020B0604030504040204" pitchFamily="34" charset="0"/>
                <a:cs typeface="Arial"/>
              </a:rPr>
              <a:t>You may only be enrolled in one Medicare Advantage plan at a time.</a:t>
            </a:r>
          </a:p>
          <a:p>
            <a:pPr marL="1752590" lvl="3" indent="-380990">
              <a:buFont typeface="Wingdings" panose="05000000000000000000" pitchFamily="2" charset="2"/>
              <a:buChar char="§"/>
            </a:pPr>
            <a:r>
              <a:rPr lang="en-US" spc="-40" dirty="0">
                <a:solidFill>
                  <a:schemeClr val="tx2"/>
                </a:solidFill>
                <a:latin typeface="Verdana" panose="020B0604030504040204" pitchFamily="34" charset="0"/>
                <a:ea typeface="Verdana" panose="020B0604030504040204" pitchFamily="34" charset="0"/>
                <a:cs typeface="Arial"/>
              </a:rPr>
              <a:t>Enrolling in another MA or Part D plan will automatically term this enrollment</a:t>
            </a:r>
          </a:p>
          <a:p>
            <a:pPr marL="380990" indent="-380990">
              <a:buFont typeface="Wingdings" panose="05000000000000000000" pitchFamily="2" charset="2"/>
              <a:buChar char="§"/>
            </a:pPr>
            <a:endParaRPr lang="en-US" spc="-40" dirty="0">
              <a:solidFill>
                <a:schemeClr val="tx2"/>
              </a:solidFill>
              <a:latin typeface="Verdana" panose="020B0604030504040204" pitchFamily="34" charset="0"/>
              <a:ea typeface="Verdana" panose="020B0604030504040204" pitchFamily="34" charset="0"/>
              <a:cs typeface="Arial"/>
            </a:endParaRPr>
          </a:p>
          <a:p>
            <a:pPr lvl="2"/>
            <a:endParaRPr lang="en-US" dirty="0">
              <a:solidFill>
                <a:schemeClr val="tx2"/>
              </a:solidFill>
              <a:latin typeface="Verdana" panose="020B0604030504040204" pitchFamily="34" charset="0"/>
              <a:ea typeface="Verdana" panose="020B0604030504040204" pitchFamily="34" charset="0"/>
              <a:cs typeface="Arial"/>
            </a:endParaRPr>
          </a:p>
          <a:p>
            <a:pPr marL="380990" indent="-380990">
              <a:buFont typeface="Wingdings" panose="05000000000000000000" pitchFamily="2" charset="2"/>
              <a:buChar char="§"/>
            </a:pPr>
            <a:endParaRPr lang="en-US" sz="2000" dirty="0">
              <a:latin typeface="Arial"/>
              <a:cs typeface="Arial"/>
            </a:endParaRPr>
          </a:p>
        </p:txBody>
      </p:sp>
      <p:sp>
        <p:nvSpPr>
          <p:cNvPr id="6" name="object 3"/>
          <p:cNvSpPr/>
          <p:nvPr/>
        </p:nvSpPr>
        <p:spPr>
          <a:xfrm>
            <a:off x="30839" y="1267419"/>
            <a:ext cx="1828081" cy="172118"/>
          </a:xfrm>
          <a:custGeom>
            <a:avLst/>
            <a:gdLst/>
            <a:ahLst/>
            <a:cxnLst/>
            <a:rect l="l" t="t" r="r" b="b"/>
            <a:pathLst>
              <a:path w="3207385" h="487680">
                <a:moveTo>
                  <a:pt x="0" y="487680"/>
                </a:moveTo>
                <a:lnTo>
                  <a:pt x="3207334" y="487680"/>
                </a:lnTo>
                <a:lnTo>
                  <a:pt x="3207334" y="0"/>
                </a:lnTo>
                <a:lnTo>
                  <a:pt x="0" y="0"/>
                </a:lnTo>
                <a:lnTo>
                  <a:pt x="0" y="487680"/>
                </a:lnTo>
                <a:close/>
              </a:path>
            </a:pathLst>
          </a:custGeom>
          <a:solidFill>
            <a:schemeClr val="accent3"/>
          </a:solidFill>
          <a:ln>
            <a:solidFill>
              <a:schemeClr val="accent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7" name="object 3"/>
          <p:cNvSpPr/>
          <p:nvPr/>
        </p:nvSpPr>
        <p:spPr>
          <a:xfrm rot="2360882">
            <a:off x="1222383" y="995255"/>
            <a:ext cx="731475" cy="209385"/>
          </a:xfrm>
          <a:custGeom>
            <a:avLst/>
            <a:gdLst/>
            <a:ahLst/>
            <a:cxnLst/>
            <a:rect l="l" t="t" r="r" b="b"/>
            <a:pathLst>
              <a:path w="3207385" h="487680">
                <a:moveTo>
                  <a:pt x="0" y="487680"/>
                </a:moveTo>
                <a:lnTo>
                  <a:pt x="3207334" y="487680"/>
                </a:lnTo>
                <a:lnTo>
                  <a:pt x="3207334" y="0"/>
                </a:lnTo>
                <a:lnTo>
                  <a:pt x="0" y="0"/>
                </a:lnTo>
                <a:lnTo>
                  <a:pt x="0" y="487680"/>
                </a:lnTo>
                <a:close/>
              </a:path>
            </a:pathLst>
          </a:custGeom>
          <a:solidFill>
            <a:schemeClr val="accent3"/>
          </a:solidFill>
          <a:ln>
            <a:solidFill>
              <a:schemeClr val="accent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8" name="object 3"/>
          <p:cNvSpPr/>
          <p:nvPr/>
        </p:nvSpPr>
        <p:spPr>
          <a:xfrm rot="7760882">
            <a:off x="1183179" y="1584573"/>
            <a:ext cx="731475" cy="202025"/>
          </a:xfrm>
          <a:custGeom>
            <a:avLst/>
            <a:gdLst/>
            <a:ahLst/>
            <a:cxnLst/>
            <a:rect l="l" t="t" r="r" b="b"/>
            <a:pathLst>
              <a:path w="3207385" h="487680">
                <a:moveTo>
                  <a:pt x="0" y="487680"/>
                </a:moveTo>
                <a:lnTo>
                  <a:pt x="3207334" y="487680"/>
                </a:lnTo>
                <a:lnTo>
                  <a:pt x="3207334" y="0"/>
                </a:lnTo>
                <a:lnTo>
                  <a:pt x="0" y="0"/>
                </a:lnTo>
                <a:lnTo>
                  <a:pt x="0" y="487680"/>
                </a:lnTo>
                <a:close/>
              </a:path>
            </a:pathLst>
          </a:custGeom>
          <a:solidFill>
            <a:schemeClr val="accent3"/>
          </a:solidFill>
          <a:ln>
            <a:solidFill>
              <a:schemeClr val="accent3"/>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10" name="Slide Number Placeholder 1">
            <a:extLst>
              <a:ext uri="{FF2B5EF4-FFF2-40B4-BE49-F238E27FC236}">
                <a16:creationId xmlns:a16="http://schemas.microsoft.com/office/drawing/2014/main" id="{0FDB7E84-A0FC-EC43-BFAD-3E6AA6F6914A}"/>
              </a:ext>
            </a:extLst>
          </p:cNvPr>
          <p:cNvSpPr>
            <a:spLocks noGrp="1"/>
          </p:cNvSpPr>
          <p:nvPr>
            <p:ph type="sldNum" sz="quarter" idx="4294967295"/>
          </p:nvPr>
        </p:nvSpPr>
        <p:spPr>
          <a:xfrm>
            <a:off x="11647714" y="6432119"/>
            <a:ext cx="294024" cy="135743"/>
          </a:xfrm>
          <a:prstGeom prst="rect">
            <a:avLst/>
          </a:prstGeom>
        </p:spPr>
        <p:txBody>
          <a:bodyPr/>
          <a:lstStyle/>
          <a:p>
            <a:pPr marL="51549" marR="0" lvl="0" indent="0" algn="r" defTabSz="914400" rtl="0" eaLnBrk="1" fontAlgn="auto" latinLnBrk="0" hangingPunct="1">
              <a:lnSpc>
                <a:spcPct val="100000"/>
              </a:lnSpc>
              <a:spcBef>
                <a:spcPts val="106"/>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51549" marR="0" lvl="0" indent="0" algn="r" defTabSz="914400" rtl="0" eaLnBrk="1" fontAlgn="auto" latinLnBrk="0" hangingPunct="1">
                <a:lnSpc>
                  <a:spcPct val="100000"/>
                </a:lnSpc>
                <a:spcBef>
                  <a:spcPts val="106"/>
                </a:spcBef>
                <a:spcAft>
                  <a:spcPts val="0"/>
                </a:spcAft>
                <a:buClrTx/>
                <a:buSzTx/>
                <a:buFontTx/>
                <a:buNone/>
                <a:tabLst/>
                <a:defRPr/>
              </a:pPr>
              <a:t>2</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spTree>
    <p:custDataLst>
      <p:tags r:id="rId1"/>
    </p:custDataLst>
    <p:extLst>
      <p:ext uri="{BB962C8B-B14F-4D97-AF65-F5344CB8AC3E}">
        <p14:creationId xmlns:p14="http://schemas.microsoft.com/office/powerpoint/2010/main" val="938803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F1F5DFD-4C70-D14B-BA57-2BEB128EF61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FFFFFF"/>
                </a:solidFill>
                <a:effectLst/>
                <a:uLnTx/>
                <a:uFillTx/>
                <a:latin typeface="Verdana" panose="020B060403050404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882" b="0" i="0" u="none" strike="noStrike" kern="1200" cap="none" spc="75" normalizeH="0" baseline="0" noProof="0" dirty="0">
              <a:ln>
                <a:noFill/>
              </a:ln>
              <a:solidFill>
                <a:srgbClr val="FFFFFF"/>
              </a:solidFill>
              <a:effectLst/>
              <a:uLnTx/>
              <a:uFillTx/>
              <a:latin typeface="Verdana" panose="020B0604030504040204" pitchFamily="34" charset="0"/>
              <a:ea typeface="+mn-ea"/>
            </a:endParaRPr>
          </a:p>
        </p:txBody>
      </p:sp>
      <p:sp>
        <p:nvSpPr>
          <p:cNvPr id="2" name="Title 1">
            <a:extLst>
              <a:ext uri="{FF2B5EF4-FFF2-40B4-BE49-F238E27FC236}">
                <a16:creationId xmlns:a16="http://schemas.microsoft.com/office/drawing/2014/main" id="{08630411-6ABD-4245-A202-5BF584D6DAC8}"/>
              </a:ext>
            </a:extLst>
          </p:cNvPr>
          <p:cNvSpPr>
            <a:spLocks noGrp="1"/>
          </p:cNvSpPr>
          <p:nvPr>
            <p:ph type="title"/>
          </p:nvPr>
        </p:nvSpPr>
        <p:spPr>
          <a:xfrm>
            <a:off x="4227660" y="2233061"/>
            <a:ext cx="3316140" cy="1280160"/>
          </a:xfrm>
        </p:spPr>
        <p:txBody>
          <a:bodyPr/>
          <a:lstStyle/>
          <a:p>
            <a:r>
              <a:rPr lang="en-US" sz="4000" dirty="0"/>
              <a:t>Questions?</a:t>
            </a:r>
            <a:r>
              <a:rPr lang="en-US" dirty="0"/>
              <a:t> </a:t>
            </a:r>
          </a:p>
        </p:txBody>
      </p:sp>
    </p:spTree>
    <p:extLst>
      <p:ext uri="{BB962C8B-B14F-4D97-AF65-F5344CB8AC3E}">
        <p14:creationId xmlns:p14="http://schemas.microsoft.com/office/powerpoint/2010/main" val="995804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33203" y="2776490"/>
            <a:ext cx="3223749" cy="1305019"/>
          </a:xfrm>
          <a:prstGeom prst="rect">
            <a:avLst/>
          </a:prstGeom>
        </p:spPr>
      </p:pic>
      <p:sp>
        <p:nvSpPr>
          <p:cNvPr id="12" name="Slide Number Placeholder 11">
            <a:extLst>
              <a:ext uri="{FF2B5EF4-FFF2-40B4-BE49-F238E27FC236}">
                <a16:creationId xmlns:a16="http://schemas.microsoft.com/office/drawing/2014/main" id="{80F78CFC-8BC0-7E42-957E-8126987A1721}"/>
              </a:ext>
            </a:extLst>
          </p:cNvPr>
          <p:cNvSpPr>
            <a:spLocks noGrp="1"/>
          </p:cNvSpPr>
          <p:nvPr>
            <p:ph type="sldNum" sz="quarter" idx="10"/>
          </p:nvPr>
        </p:nvSpPr>
        <p:spPr/>
        <p:txBody>
          <a:bodyPr/>
          <a:lstStyle/>
          <a:p>
            <a:fld id="{81D60167-4931-47E6-BA6A-407CBD079E47}" type="slidenum">
              <a:rPr lang="en-US" smtClean="0"/>
              <a:pPr/>
              <a:t>3</a:t>
            </a:fld>
            <a:endParaRPr lang="en-US" dirty="0"/>
          </a:p>
        </p:txBody>
      </p:sp>
      <p:sp>
        <p:nvSpPr>
          <p:cNvPr id="3" name="Rectangle 2"/>
          <p:cNvSpPr/>
          <p:nvPr/>
        </p:nvSpPr>
        <p:spPr>
          <a:xfrm>
            <a:off x="2658708" y="3013609"/>
            <a:ext cx="2194832" cy="646331"/>
          </a:xfrm>
          <a:prstGeom prst="rect">
            <a:avLst/>
          </a:prstGeom>
        </p:spPr>
        <p:txBody>
          <a:bodyPr wrap="none">
            <a:spAutoFit/>
          </a:bodyPr>
          <a:lstStyle/>
          <a:p>
            <a:r>
              <a:rPr lang="en-US" sz="3600" b="1" spc="-100" dirty="0">
                <a:solidFill>
                  <a:srgbClr val="FFFFFF"/>
                </a:solidFill>
                <a:latin typeface="Verdana" panose="020B0604030504040204" pitchFamily="34" charset="0"/>
              </a:rPr>
              <a:t>What is </a:t>
            </a:r>
            <a:endParaRPr lang="en-US" sz="3600" dirty="0"/>
          </a:p>
        </p:txBody>
      </p:sp>
      <p:sp>
        <p:nvSpPr>
          <p:cNvPr id="5" name="Rectangle 4"/>
          <p:cNvSpPr/>
          <p:nvPr/>
        </p:nvSpPr>
        <p:spPr>
          <a:xfrm>
            <a:off x="7299983" y="3075056"/>
            <a:ext cx="487634" cy="707886"/>
          </a:xfrm>
          <a:prstGeom prst="rect">
            <a:avLst/>
          </a:prstGeom>
        </p:spPr>
        <p:txBody>
          <a:bodyPr wrap="none">
            <a:spAutoFit/>
          </a:bodyPr>
          <a:lstStyle/>
          <a:p>
            <a:pPr lvl="0"/>
            <a:r>
              <a:rPr lang="en-US" sz="4000" b="1" spc="-100" dirty="0">
                <a:solidFill>
                  <a:srgbClr val="FFFFFF"/>
                </a:solidFill>
                <a:latin typeface="Verdana" panose="020B0604030504040204" pitchFamily="34" charset="0"/>
              </a:rPr>
              <a:t>?</a:t>
            </a:r>
            <a:endParaRPr lang="en-US" sz="4000" dirty="0">
              <a:solidFill>
                <a:srgbClr val="000000"/>
              </a:solidFill>
            </a:endParaRPr>
          </a:p>
        </p:txBody>
      </p:sp>
    </p:spTree>
    <p:extLst>
      <p:ext uri="{BB962C8B-B14F-4D97-AF65-F5344CB8AC3E}">
        <p14:creationId xmlns:p14="http://schemas.microsoft.com/office/powerpoint/2010/main" val="1412233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3399"/>
                </a:solidFill>
              </a:rPr>
              <a:t>We are Braven Health</a:t>
            </a:r>
          </a:p>
        </p:txBody>
      </p:sp>
      <p:sp>
        <p:nvSpPr>
          <p:cNvPr id="3" name="Rectangle 2"/>
          <p:cNvSpPr/>
          <p:nvPr/>
        </p:nvSpPr>
        <p:spPr>
          <a:xfrm>
            <a:off x="2209345" y="2286246"/>
            <a:ext cx="6472805" cy="1089529"/>
          </a:xfrm>
          <a:prstGeom prst="rect">
            <a:avLst/>
          </a:prstGeom>
        </p:spPr>
        <p:txBody>
          <a:bodyPr wrap="square">
            <a:spAutoFit/>
          </a:bodyPr>
          <a:lstStyle/>
          <a:p>
            <a:pPr marL="0" marR="64998" lvl="0" indent="0" algn="l" defTabSz="914400" rtl="0" eaLnBrk="1" fontAlgn="auto" latinLnBrk="0" hangingPunct="1">
              <a:lnSpc>
                <a:spcPct val="120000"/>
              </a:lnSpc>
              <a:spcBef>
                <a:spcPts val="0"/>
              </a:spcBef>
              <a:spcAft>
                <a:spcPts val="1400"/>
              </a:spcAft>
              <a:buClrTx/>
              <a:buSzTx/>
              <a:buFontTx/>
              <a:buNone/>
              <a:tabLst/>
              <a:defRPr/>
            </a:pP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mn-ea"/>
                <a:cs typeface="+mn-cs"/>
              </a:rPr>
              <a:t>Horizon Blue Cross Blue Shield of New Jersey</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mn-ea"/>
                <a:cs typeface="+mn-cs"/>
              </a:rPr>
              <a:t> brings nearly 90 years of experience working to clear a path for members to get the care they need. </a:t>
            </a:r>
          </a:p>
        </p:txBody>
      </p:sp>
      <p:sp>
        <p:nvSpPr>
          <p:cNvPr id="4" name="Rectangle 3"/>
          <p:cNvSpPr/>
          <p:nvPr/>
        </p:nvSpPr>
        <p:spPr>
          <a:xfrm>
            <a:off x="2083423" y="4603595"/>
            <a:ext cx="6724651" cy="1421928"/>
          </a:xfrm>
          <a:prstGeom prst="rect">
            <a:avLst/>
          </a:prstGeom>
        </p:spPr>
        <p:txBody>
          <a:bodyPr wrap="square">
            <a:spAutoFit/>
          </a:bodyPr>
          <a:lstStyle/>
          <a:p>
            <a:pPr marL="0" marR="64998" lvl="0" indent="0" algn="l" defTabSz="914400" rtl="0" eaLnBrk="1" fontAlgn="auto" latinLnBrk="0" hangingPunct="1">
              <a:lnSpc>
                <a:spcPct val="120000"/>
              </a:lnSpc>
              <a:spcBef>
                <a:spcPts val="0"/>
              </a:spcBef>
              <a:spcAft>
                <a:spcPts val="1400"/>
              </a:spcAft>
              <a:buClrTx/>
              <a:buSzTx/>
              <a:buFontTx/>
              <a:buNone/>
              <a:tabLst/>
              <a:defRPr/>
            </a:pP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mn-ea"/>
                <a:cs typeface="+mn-cs"/>
              </a:rPr>
              <a:t>Hackensack Meridian </a:t>
            </a:r>
            <a:r>
              <a:rPr kumimoji="0" lang="en-US" sz="1800" b="1" i="1" u="none" strike="noStrike" kern="1200" cap="none" spc="0" normalizeH="0" baseline="0" noProof="0" dirty="0">
                <a:ln>
                  <a:noFill/>
                </a:ln>
                <a:solidFill>
                  <a:srgbClr val="000A67"/>
                </a:solidFill>
                <a:effectLst/>
                <a:uLnTx/>
                <a:uFillTx/>
                <a:latin typeface="Verdana" panose="020B0604030504040204" pitchFamily="34" charset="0"/>
                <a:ea typeface="+mn-ea"/>
                <a:cs typeface="+mn-cs"/>
              </a:rPr>
              <a:t>Health</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mn-ea"/>
                <a:cs typeface="+mn-cs"/>
              </a:rPr>
              <a:t> and </a:t>
            </a:r>
            <a:r>
              <a:rPr kumimoji="0" lang="en-US" sz="1800" b="1" i="0" u="none" strike="noStrike" kern="1200" cap="none" spc="0" normalizeH="0" baseline="0" noProof="0" dirty="0" err="1">
                <a:ln>
                  <a:noFill/>
                </a:ln>
                <a:solidFill>
                  <a:srgbClr val="000A67"/>
                </a:solidFill>
                <a:effectLst/>
                <a:uLnTx/>
                <a:uFillTx/>
                <a:latin typeface="Verdana" panose="020B0604030504040204" pitchFamily="34" charset="0"/>
                <a:ea typeface="+mn-ea"/>
                <a:cs typeface="+mn-cs"/>
              </a:rPr>
              <a:t>RWJBarnabas</a:t>
            </a:r>
            <a:r>
              <a:rPr kumimoji="0" lang="en-US" sz="1800" b="1" i="0" u="none" strike="noStrike" kern="1200" cap="none" spc="0" normalizeH="0" baseline="0" noProof="0" dirty="0">
                <a:ln>
                  <a:noFill/>
                </a:ln>
                <a:solidFill>
                  <a:srgbClr val="000A67"/>
                </a:solidFill>
                <a:effectLst/>
                <a:uLnTx/>
                <a:uFillTx/>
                <a:latin typeface="Verdana" panose="020B0604030504040204" pitchFamily="34" charset="0"/>
                <a:ea typeface="+mn-ea"/>
                <a:cs typeface="+mn-cs"/>
              </a:rPr>
              <a:t> Health </a:t>
            </a:r>
            <a:r>
              <a:rPr kumimoji="0" lang="en-US" sz="1800" b="0" i="0" u="none" strike="noStrike" kern="1200" cap="none" spc="0" normalizeH="0" baseline="0" noProof="0" dirty="0">
                <a:ln>
                  <a:noFill/>
                </a:ln>
                <a:solidFill>
                  <a:srgbClr val="000A67"/>
                </a:solidFill>
                <a:effectLst/>
                <a:uLnTx/>
                <a:uFillTx/>
                <a:latin typeface="Verdana" panose="020B0604030504040204" pitchFamily="34" charset="0"/>
                <a:ea typeface="+mn-ea"/>
                <a:cs typeface="+mn-cs"/>
              </a:rPr>
              <a:t>are two of New Jersey’s largest, most comprehensive health systems and are included in our fast growing, extensive network.</a:t>
            </a:r>
          </a:p>
        </p:txBody>
      </p:sp>
      <p:grpSp>
        <p:nvGrpSpPr>
          <p:cNvPr id="7" name="Group 6">
            <a:extLst>
              <a:ext uri="{FF2B5EF4-FFF2-40B4-BE49-F238E27FC236}">
                <a16:creationId xmlns:a16="http://schemas.microsoft.com/office/drawing/2014/main" id="{64FCF52E-E8A0-4B4E-9A43-90042F996178}"/>
              </a:ext>
            </a:extLst>
          </p:cNvPr>
          <p:cNvGrpSpPr/>
          <p:nvPr/>
        </p:nvGrpSpPr>
        <p:grpSpPr>
          <a:xfrm>
            <a:off x="2217295" y="3431625"/>
            <a:ext cx="6221868" cy="1016216"/>
            <a:chOff x="619948" y="2463258"/>
            <a:chExt cx="3581662" cy="2326511"/>
          </a:xfrm>
        </p:grpSpPr>
        <p:cxnSp>
          <p:nvCxnSpPr>
            <p:cNvPr id="8" name="Straight Connector 7">
              <a:extLst>
                <a:ext uri="{FF2B5EF4-FFF2-40B4-BE49-F238E27FC236}">
                  <a16:creationId xmlns:a16="http://schemas.microsoft.com/office/drawing/2014/main" id="{C192E82B-8CF2-B94D-9795-8615E6981F7E}"/>
                </a:ext>
              </a:extLst>
            </p:cNvPr>
            <p:cNvCxnSpPr>
              <a:cxnSpLocks/>
            </p:cNvCxnSpPr>
            <p:nvPr/>
          </p:nvCxnSpPr>
          <p:spPr>
            <a:xfrm>
              <a:off x="619948" y="2463258"/>
              <a:ext cx="358166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B7D72B-2C22-A141-A0A6-E8D99163BC37}"/>
                </a:ext>
              </a:extLst>
            </p:cNvPr>
            <p:cNvCxnSpPr>
              <a:cxnSpLocks/>
            </p:cNvCxnSpPr>
            <p:nvPr/>
          </p:nvCxnSpPr>
          <p:spPr>
            <a:xfrm>
              <a:off x="619948" y="4789769"/>
              <a:ext cx="3581662"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grpSp>
      <p:sp>
        <p:nvSpPr>
          <p:cNvPr id="10" name="Plus 9">
            <a:extLst>
              <a:ext uri="{FF2B5EF4-FFF2-40B4-BE49-F238E27FC236}">
                <a16:creationId xmlns:a16="http://schemas.microsoft.com/office/drawing/2014/main" id="{AC3650F0-6987-2140-9044-3CF3B17B0236}"/>
              </a:ext>
            </a:extLst>
          </p:cNvPr>
          <p:cNvSpPr/>
          <p:nvPr/>
        </p:nvSpPr>
        <p:spPr>
          <a:xfrm>
            <a:off x="3890594" y="3698480"/>
            <a:ext cx="454690" cy="454690"/>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Regular"/>
              <a:ea typeface="+mn-ea"/>
              <a:cs typeface="+mn-cs"/>
            </a:endParaRPr>
          </a:p>
        </p:txBody>
      </p:sp>
      <p:pic>
        <p:nvPicPr>
          <p:cNvPr id="11"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31475" y="3740109"/>
            <a:ext cx="1570272" cy="33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2811" y="3632652"/>
            <a:ext cx="1630287" cy="714066"/>
          </a:xfrm>
          <a:prstGeom prst="rect">
            <a:avLst/>
          </a:prstGeom>
        </p:spPr>
      </p:pic>
      <p:sp>
        <p:nvSpPr>
          <p:cNvPr id="13" name="Equal 12">
            <a:extLst>
              <a:ext uri="{FF2B5EF4-FFF2-40B4-BE49-F238E27FC236}">
                <a16:creationId xmlns:a16="http://schemas.microsoft.com/office/drawing/2014/main" id="{686619BC-2361-0649-87EB-FCB829FE33BF}"/>
              </a:ext>
            </a:extLst>
          </p:cNvPr>
          <p:cNvSpPr/>
          <p:nvPr/>
        </p:nvSpPr>
        <p:spPr>
          <a:xfrm>
            <a:off x="8533066" y="3722115"/>
            <a:ext cx="603849" cy="489031"/>
          </a:xfrm>
          <a:prstGeom prst="mathEqual">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Verdana Regular"/>
              <a:ea typeface="+mn-ea"/>
              <a:cs typeface="+mn-cs"/>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1473" y="3375775"/>
            <a:ext cx="3223749" cy="1305019"/>
          </a:xfrm>
          <a:prstGeom prst="rect">
            <a:avLst/>
          </a:prstGeom>
        </p:spPr>
      </p:pic>
      <p:sp>
        <p:nvSpPr>
          <p:cNvPr id="5" name="Rectangle 4"/>
          <p:cNvSpPr/>
          <p:nvPr/>
        </p:nvSpPr>
        <p:spPr>
          <a:xfrm>
            <a:off x="2722311" y="1177040"/>
            <a:ext cx="8898189" cy="791820"/>
          </a:xfrm>
          <a:prstGeom prst="rect">
            <a:avLst/>
          </a:prstGeom>
        </p:spPr>
        <p:txBody>
          <a:bodyPr wrap="square">
            <a:spAutoFit/>
          </a:bodyPr>
          <a:lstStyle/>
          <a:p>
            <a:pPr marL="11206" marR="64998" lvl="0" indent="0" algn="l" defTabSz="914400" rtl="0" eaLnBrk="1" fontAlgn="auto" latinLnBrk="0" hangingPunct="1">
              <a:lnSpc>
                <a:spcPct val="120000"/>
              </a:lnSpc>
              <a:spcBef>
                <a:spcPts val="0"/>
              </a:spcBef>
              <a:spcAft>
                <a:spcPts val="1377"/>
              </a:spcAft>
              <a:buClrTx/>
              <a:buSzTx/>
              <a:buFontTx/>
              <a:buNone/>
              <a:tabLst/>
              <a:defRPr/>
            </a:pPr>
            <a:r>
              <a:rPr kumimoji="0" lang="en-US" sz="2000" b="1" i="0" u="none" strike="noStrike" kern="1200" cap="none" spc="0" normalizeH="0" baseline="0" noProof="0" dirty="0">
                <a:ln>
                  <a:noFill/>
                </a:ln>
                <a:solidFill>
                  <a:srgbClr val="000A67"/>
                </a:solidFill>
                <a:effectLst/>
                <a:uLnTx/>
                <a:uFillTx/>
                <a:latin typeface="Verdana" panose="020B0604030504040204" pitchFamily="34" charset="0"/>
                <a:ea typeface="+mn-ea"/>
                <a:cs typeface="AzoSans-Light"/>
              </a:rPr>
              <a:t>Braven Health combines a partnership you can trust to help you manage your health care</a:t>
            </a:r>
          </a:p>
        </p:txBody>
      </p:sp>
      <p:sp>
        <p:nvSpPr>
          <p:cNvPr id="20" name="object 3"/>
          <p:cNvSpPr/>
          <p:nvPr/>
        </p:nvSpPr>
        <p:spPr>
          <a:xfrm>
            <a:off x="0" y="1439122"/>
            <a:ext cx="2018581" cy="430306"/>
          </a:xfrm>
          <a:custGeom>
            <a:avLst/>
            <a:gdLst/>
            <a:ahLst/>
            <a:cxnLst/>
            <a:rect l="l" t="t" r="r" b="b"/>
            <a:pathLst>
              <a:path w="3207385" h="487680">
                <a:moveTo>
                  <a:pt x="0" y="487680"/>
                </a:moveTo>
                <a:lnTo>
                  <a:pt x="3207334" y="487680"/>
                </a:lnTo>
                <a:lnTo>
                  <a:pt x="3207334" y="0"/>
                </a:lnTo>
                <a:lnTo>
                  <a:pt x="0" y="0"/>
                </a:lnTo>
                <a:lnTo>
                  <a:pt x="0" y="487680"/>
                </a:lnTo>
                <a:close/>
              </a:path>
            </a:pathLst>
          </a:custGeom>
          <a:solidFill>
            <a:srgbClr val="0043C5"/>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21" name="object 2"/>
          <p:cNvSpPr/>
          <p:nvPr/>
        </p:nvSpPr>
        <p:spPr>
          <a:xfrm>
            <a:off x="1628485" y="951834"/>
            <a:ext cx="742234" cy="1369773"/>
          </a:xfrm>
          <a:custGeom>
            <a:avLst/>
            <a:gdLst/>
            <a:ahLst/>
            <a:cxnLst/>
            <a:rect l="l" t="t" r="r" b="b"/>
            <a:pathLst>
              <a:path w="1249045" h="2483485">
                <a:moveTo>
                  <a:pt x="0" y="2483078"/>
                </a:moveTo>
                <a:lnTo>
                  <a:pt x="1248689" y="1241539"/>
                </a:lnTo>
                <a:lnTo>
                  <a:pt x="0" y="0"/>
                </a:lnTo>
              </a:path>
            </a:pathLst>
          </a:custGeom>
          <a:ln w="487680">
            <a:solidFill>
              <a:srgbClr val="0043C5"/>
            </a:solidFill>
            <a:miter lim="800000"/>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588"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endParaRPr>
          </a:p>
        </p:txBody>
      </p:sp>
      <p:sp>
        <p:nvSpPr>
          <p:cNvPr id="17" name="Plus 16">
            <a:extLst>
              <a:ext uri="{FF2B5EF4-FFF2-40B4-BE49-F238E27FC236}">
                <a16:creationId xmlns:a16="http://schemas.microsoft.com/office/drawing/2014/main" id="{AC3650F0-6987-2140-9044-3CF3B17B0236}"/>
              </a:ext>
            </a:extLst>
          </p:cNvPr>
          <p:cNvSpPr/>
          <p:nvPr/>
        </p:nvSpPr>
        <p:spPr>
          <a:xfrm>
            <a:off x="6178095" y="3660110"/>
            <a:ext cx="454690" cy="454690"/>
          </a:xfrm>
          <a:prstGeom prst="mathPl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Regular"/>
              <a:ea typeface="+mn-ea"/>
              <a:cs typeface="+mn-cs"/>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6184" y="3741100"/>
            <a:ext cx="1653482" cy="369450"/>
          </a:xfrm>
          <a:prstGeom prst="rect">
            <a:avLst/>
          </a:prstGeom>
        </p:spPr>
      </p:pic>
      <p:sp>
        <p:nvSpPr>
          <p:cNvPr id="19" name="Slide Number Placeholder 37">
            <a:extLst>
              <a:ext uri="{FF2B5EF4-FFF2-40B4-BE49-F238E27FC236}">
                <a16:creationId xmlns:a16="http://schemas.microsoft.com/office/drawing/2014/main" id="{DB83D000-AFDD-8044-B0A6-2E2F92289B3F}"/>
              </a:ext>
            </a:extLst>
          </p:cNvPr>
          <p:cNvSpPr>
            <a:spLocks noGrp="1"/>
          </p:cNvSpPr>
          <p:nvPr>
            <p:ph type="sldNum" sz="quarter" idx="10"/>
          </p:nvPr>
        </p:nvSpPr>
        <p:spPr>
          <a:xfrm>
            <a:off x="11582400" y="6480811"/>
            <a:ext cx="294024" cy="1357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spTree>
    <p:extLst>
      <p:ext uri="{BB962C8B-B14F-4D97-AF65-F5344CB8AC3E}">
        <p14:creationId xmlns:p14="http://schemas.microsoft.com/office/powerpoint/2010/main" val="43324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Member Identification Card</a:t>
            </a:r>
          </a:p>
        </p:txBody>
      </p:sp>
      <p:sp>
        <p:nvSpPr>
          <p:cNvPr id="6" name="Slide Number Placeholder 37">
            <a:extLst>
              <a:ext uri="{FF2B5EF4-FFF2-40B4-BE49-F238E27FC236}">
                <a16:creationId xmlns:a16="http://schemas.microsoft.com/office/drawing/2014/main" id="{DB83D000-AFDD-8044-B0A6-2E2F92289B3F}"/>
              </a:ext>
            </a:extLst>
          </p:cNvPr>
          <p:cNvSpPr>
            <a:spLocks noGrp="1"/>
          </p:cNvSpPr>
          <p:nvPr>
            <p:ph type="sldNum" sz="quarter" idx="10"/>
          </p:nvPr>
        </p:nvSpPr>
        <p:spPr>
          <a:xfrm>
            <a:off x="11582400" y="6480811"/>
            <a:ext cx="294024" cy="135743"/>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pic>
        <p:nvPicPr>
          <p:cNvPr id="8" name="Picture 7">
            <a:extLst>
              <a:ext uri="{FF2B5EF4-FFF2-40B4-BE49-F238E27FC236}">
                <a16:creationId xmlns:a16="http://schemas.microsoft.com/office/drawing/2014/main" id="{6711B4EC-AC7A-CABC-C469-FC6EF1792554}"/>
              </a:ext>
            </a:extLst>
          </p:cNvPr>
          <p:cNvPicPr>
            <a:picLocks noChangeAspect="1"/>
          </p:cNvPicPr>
          <p:nvPr/>
        </p:nvPicPr>
        <p:blipFill>
          <a:blip r:embed="rId3"/>
          <a:stretch>
            <a:fillRect/>
          </a:stretch>
        </p:blipFill>
        <p:spPr>
          <a:xfrm>
            <a:off x="529860" y="1328056"/>
            <a:ext cx="5432846" cy="3780972"/>
          </a:xfrm>
          <a:prstGeom prst="rect">
            <a:avLst/>
          </a:prstGeom>
        </p:spPr>
      </p:pic>
      <p:pic>
        <p:nvPicPr>
          <p:cNvPr id="12" name="Picture 11">
            <a:extLst>
              <a:ext uri="{FF2B5EF4-FFF2-40B4-BE49-F238E27FC236}">
                <a16:creationId xmlns:a16="http://schemas.microsoft.com/office/drawing/2014/main" id="{86888BD1-AF36-5417-C650-E965F857D358}"/>
              </a:ext>
            </a:extLst>
          </p:cNvPr>
          <p:cNvPicPr>
            <a:picLocks noChangeAspect="1"/>
          </p:cNvPicPr>
          <p:nvPr/>
        </p:nvPicPr>
        <p:blipFill>
          <a:blip r:embed="rId4"/>
          <a:stretch>
            <a:fillRect/>
          </a:stretch>
        </p:blipFill>
        <p:spPr>
          <a:xfrm>
            <a:off x="5962706" y="1328056"/>
            <a:ext cx="6053348" cy="3969658"/>
          </a:xfrm>
          <a:prstGeom prst="rect">
            <a:avLst/>
          </a:prstGeom>
        </p:spPr>
      </p:pic>
    </p:spTree>
    <p:extLst>
      <p:ext uri="{BB962C8B-B14F-4D97-AF65-F5344CB8AC3E}">
        <p14:creationId xmlns:p14="http://schemas.microsoft.com/office/powerpoint/2010/main" val="5297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57F26-7267-B647-B0C7-CBF14FADD409}"/>
              </a:ext>
            </a:extLst>
          </p:cNvPr>
          <p:cNvSpPr>
            <a:spLocks noGrp="1"/>
          </p:cNvSpPr>
          <p:nvPr>
            <p:ph type="title"/>
          </p:nvPr>
        </p:nvSpPr>
        <p:spPr/>
        <p:txBody>
          <a:bodyPr/>
          <a:lstStyle/>
          <a:p>
            <a:r>
              <a:rPr lang="en-US" dirty="0"/>
              <a:t>Medical</a:t>
            </a:r>
          </a:p>
        </p:txBody>
      </p:sp>
      <p:sp>
        <p:nvSpPr>
          <p:cNvPr id="2" name="Slide Number Placeholder 1">
            <a:extLst>
              <a:ext uri="{FF2B5EF4-FFF2-40B4-BE49-F238E27FC236}">
                <a16:creationId xmlns:a16="http://schemas.microsoft.com/office/drawing/2014/main" id="{0FDB7E84-A0FC-EC43-BFAD-3E6AA6F6914A}"/>
              </a:ext>
            </a:extLst>
          </p:cNvPr>
          <p:cNvSpPr>
            <a:spLocks noGrp="1"/>
          </p:cNvSpPr>
          <p:nvPr>
            <p:ph type="sldNum" sz="quarter" idx="10"/>
          </p:nvPr>
        </p:nvSpPr>
        <p:spPr/>
        <p:txBody>
          <a:bodyPr/>
          <a:lstStyle/>
          <a:p>
            <a:pPr marL="51549" marR="0" lvl="0" indent="0" algn="r" defTabSz="914400" rtl="0" eaLnBrk="1" fontAlgn="auto" latinLnBrk="0" hangingPunct="1">
              <a:lnSpc>
                <a:spcPct val="100000"/>
              </a:lnSpc>
              <a:spcBef>
                <a:spcPts val="106"/>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51549" marR="0" lvl="0" indent="0" algn="r" defTabSz="914400" rtl="0" eaLnBrk="1" fontAlgn="auto" latinLnBrk="0" hangingPunct="1">
                <a:lnSpc>
                  <a:spcPct val="100000"/>
                </a:lnSpc>
                <a:spcBef>
                  <a:spcPts val="106"/>
                </a:spcBef>
                <a:spcAft>
                  <a:spcPts val="0"/>
                </a:spcAft>
                <a:buClrTx/>
                <a:buSzTx/>
                <a:buFontTx/>
                <a:buNone/>
                <a:tabLst/>
                <a:defRPr/>
              </a:pPr>
              <a:t>6</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graphicFrame>
        <p:nvGraphicFramePr>
          <p:cNvPr id="4" name="Content Placeholder 1">
            <a:extLst>
              <a:ext uri="{FF2B5EF4-FFF2-40B4-BE49-F238E27FC236}">
                <a16:creationId xmlns:a16="http://schemas.microsoft.com/office/drawing/2014/main" id="{115DFEF0-ADA5-F246-8CBB-2F7393218191}"/>
              </a:ext>
            </a:extLst>
          </p:cNvPr>
          <p:cNvGraphicFramePr>
            <a:graphicFrameLocks/>
          </p:cNvGraphicFramePr>
          <p:nvPr>
            <p:extLst>
              <p:ext uri="{D42A27DB-BD31-4B8C-83A1-F6EECF244321}">
                <p14:modId xmlns:p14="http://schemas.microsoft.com/office/powerpoint/2010/main" val="1687318940"/>
              </p:ext>
            </p:extLst>
          </p:nvPr>
        </p:nvGraphicFramePr>
        <p:xfrm>
          <a:off x="628651" y="484162"/>
          <a:ext cx="9934864" cy="5464549"/>
        </p:xfrm>
        <a:graphic>
          <a:graphicData uri="http://schemas.openxmlformats.org/drawingml/2006/table">
            <a:tbl>
              <a:tblPr firstRow="1" bandRow="1">
                <a:tableStyleId>{5C22544A-7EE6-4342-B048-85BDC9FD1C3A}</a:tableStyleId>
              </a:tblPr>
              <a:tblGrid>
                <a:gridCol w="3344780">
                  <a:extLst>
                    <a:ext uri="{9D8B030D-6E8A-4147-A177-3AD203B41FA5}">
                      <a16:colId xmlns:a16="http://schemas.microsoft.com/office/drawing/2014/main" val="3576196845"/>
                    </a:ext>
                  </a:extLst>
                </a:gridCol>
                <a:gridCol w="3485402">
                  <a:extLst>
                    <a:ext uri="{9D8B030D-6E8A-4147-A177-3AD203B41FA5}">
                      <a16:colId xmlns:a16="http://schemas.microsoft.com/office/drawing/2014/main" val="886146014"/>
                    </a:ext>
                  </a:extLst>
                </a:gridCol>
                <a:gridCol w="3104682">
                  <a:extLst>
                    <a:ext uri="{9D8B030D-6E8A-4147-A177-3AD203B41FA5}">
                      <a16:colId xmlns:a16="http://schemas.microsoft.com/office/drawing/2014/main" val="3418263517"/>
                    </a:ext>
                  </a:extLst>
                </a:gridCol>
              </a:tblGrid>
              <a:tr h="484297">
                <a:tc>
                  <a:txBody>
                    <a:bodyPr/>
                    <a:lstStyle/>
                    <a:p>
                      <a:endParaRPr lang="en-US" sz="1200" b="1" i="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600" b="1" i="0" strike="noStrike" dirty="0">
                          <a:solidFill>
                            <a:schemeClr val="bg1"/>
                          </a:solidFill>
                          <a:latin typeface="Verdana" panose="020B0604030504040204" pitchFamily="34" charset="0"/>
                          <a:ea typeface="Verdana" panose="020B0604030504040204" pitchFamily="34" charset="0"/>
                          <a:cs typeface="Verdana" panose="020B0604030504040204" pitchFamily="34" charset="0"/>
                        </a:rPr>
                        <a:t>Braven Medicare</a:t>
                      </a:r>
                      <a:r>
                        <a:rPr lang="en-US" sz="2600" b="1" i="0" strike="noStrike" baseline="0" dirty="0">
                          <a:solidFill>
                            <a:schemeClr val="bg1"/>
                          </a:solidFill>
                          <a:latin typeface="Verdana" panose="020B0604030504040204" pitchFamily="34" charset="0"/>
                          <a:ea typeface="Verdana" panose="020B0604030504040204" pitchFamily="34" charset="0"/>
                          <a:cs typeface="Verdana" panose="020B0604030504040204" pitchFamily="34" charset="0"/>
                        </a:rPr>
                        <a:t> Group </a:t>
                      </a:r>
                      <a:r>
                        <a:rPr lang="en-US" sz="2600" b="1" i="0" strike="noStrike" dirty="0">
                          <a:solidFill>
                            <a:schemeClr val="bg1"/>
                          </a:solidFill>
                          <a:latin typeface="Verdana" panose="020B0604030504040204" pitchFamily="34" charset="0"/>
                          <a:ea typeface="Verdana" panose="020B0604030504040204" pitchFamily="34" charset="0"/>
                          <a:cs typeface="Verdana" panose="020B0604030504040204" pitchFamily="34" charset="0"/>
                        </a:rPr>
                        <a:t>(PPO)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n-US"/>
                    </a:p>
                  </a:txBody>
                  <a:tcPr/>
                </a:tc>
                <a:extLst>
                  <a:ext uri="{0D108BD9-81ED-4DB2-BD59-A6C34878D82A}">
                    <a16:rowId xmlns:a16="http://schemas.microsoft.com/office/drawing/2014/main" val="1601132513"/>
                  </a:ext>
                </a:extLst>
              </a:tr>
              <a:tr h="334037">
                <a:tc>
                  <a:txBody>
                    <a:bodyPr/>
                    <a:lstStyle/>
                    <a:p>
                      <a:r>
                        <a:rPr lang="en-US" sz="1600" b="1" i="0" dirty="0">
                          <a:solidFill>
                            <a:schemeClr val="bg1"/>
                          </a:solidFill>
                          <a:latin typeface="Verdana" panose="020B0604030504040204" pitchFamily="34" charset="0"/>
                          <a:ea typeface="Verdana" panose="020B0604030504040204" pitchFamily="34" charset="0"/>
                          <a:cs typeface="Verdana" panose="020B0604030504040204" pitchFamily="34" charset="0"/>
                        </a:rPr>
                        <a:t>PLAN COVERAGE</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3"/>
                    </a:solidFill>
                  </a:tcPr>
                </a:tc>
                <a:tc>
                  <a:txBody>
                    <a:bodyPr/>
                    <a:lstStyle/>
                    <a:p>
                      <a:pPr marL="0" algn="ctr"/>
                      <a:r>
                        <a:rPr lang="en-US" sz="1600" b="1" i="0" dirty="0">
                          <a:solidFill>
                            <a:schemeClr val="bg1"/>
                          </a:solidFill>
                          <a:latin typeface="Verdana" panose="020B0604030504040204" pitchFamily="34" charset="0"/>
                          <a:ea typeface="Verdana" panose="020B0604030504040204" pitchFamily="34" charset="0"/>
                          <a:cs typeface="Verdana" panose="020B0604030504040204" pitchFamily="34" charset="0"/>
                        </a:rPr>
                        <a:t>In-Network</a:t>
                      </a:r>
                    </a:p>
                  </a:txBody>
                  <a:tcPr marL="90468" marR="90468" marT="45275" marB="45275" anchor="ctr">
                    <a:solidFill>
                      <a:schemeClr val="accent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dirty="0">
                          <a:solidFill>
                            <a:schemeClr val="bg1"/>
                          </a:solidFill>
                          <a:latin typeface="Verdana" panose="020B0604030504040204" pitchFamily="34" charset="0"/>
                          <a:ea typeface="Verdana" panose="020B0604030504040204" pitchFamily="34" charset="0"/>
                          <a:cs typeface="Verdana" panose="020B0604030504040204" pitchFamily="34" charset="0"/>
                        </a:rPr>
                        <a:t>Out-of-Network</a:t>
                      </a:r>
                    </a:p>
                  </a:txBody>
                  <a:tcPr marL="90468" marR="90468" marT="45275" marB="45275" anchor="ctr">
                    <a:lnR w="12700" cap="flat" cmpd="sng" algn="ctr">
                      <a:solidFill>
                        <a:schemeClr val="tx1"/>
                      </a:solidFill>
                      <a:prstDash val="solid"/>
                      <a:round/>
                      <a:headEnd type="none" w="med" len="med"/>
                      <a:tailEnd type="none" w="med" len="med"/>
                    </a:lnR>
                    <a:solidFill>
                      <a:schemeClr val="accent3"/>
                    </a:solidFill>
                  </a:tcPr>
                </a:tc>
                <a:extLst>
                  <a:ext uri="{0D108BD9-81ED-4DB2-BD59-A6C34878D82A}">
                    <a16:rowId xmlns:a16="http://schemas.microsoft.com/office/drawing/2014/main" val="1194416177"/>
                  </a:ext>
                </a:extLst>
              </a:tr>
              <a:tr h="349034">
                <a:tc>
                  <a:txBody>
                    <a:bodyPr/>
                    <a:lstStyle/>
                    <a:p>
                      <a:pPr marL="0" marR="0" algn="l" fontAlgn="t">
                        <a:lnSpc>
                          <a:spcPct val="107000"/>
                        </a:lnSpc>
                        <a:spcBef>
                          <a:spcPts val="0"/>
                        </a:spcBef>
                        <a:spcAft>
                          <a:spcPts val="0"/>
                        </a:spcAft>
                      </a:pPr>
                      <a:r>
                        <a:rPr lang="en-US" sz="1600" b="1" i="0" u="none" strike="noStrike" baseline="0" dirty="0">
                          <a:solidFill>
                            <a:schemeClr val="bg1"/>
                          </a:solidFill>
                          <a:effectLst/>
                          <a:latin typeface="Verdana" panose="020B0604030504040204" pitchFamily="34" charset="0"/>
                          <a:ea typeface="Verdana" panose="020B0604030504040204" pitchFamily="34" charset="0"/>
                          <a:cs typeface="+mn-cs"/>
                        </a:rPr>
                        <a:t>In-and-out of Network</a:t>
                      </a:r>
                      <a:endParaRPr lang="en-US" sz="1600" b="1" i="0" u="none" strike="noStrike" dirty="0">
                        <a:solidFill>
                          <a:schemeClr val="bg1"/>
                        </a:solidFill>
                        <a:effectLst/>
                        <a:latin typeface="Verdana" panose="020B0604030504040204" pitchFamily="34" charset="0"/>
                        <a:ea typeface="Verdana" panose="020B0604030504040204" pitchFamily="34" charset="0"/>
                        <a:cs typeface="+mn-cs"/>
                      </a:endParaRPr>
                    </a:p>
                  </a:txBody>
                  <a:tcPr marL="90468" marR="90468" marT="45275" marB="45275" anchor="ctr">
                    <a:lnL w="12700" cap="flat" cmpd="sng" algn="ctr">
                      <a:solidFill>
                        <a:schemeClr val="tx1"/>
                      </a:solidFill>
                      <a:prstDash val="solid"/>
                      <a:round/>
                      <a:headEnd type="none" w="med" len="med"/>
                      <a:tailEnd type="none" w="med" len="med"/>
                    </a:lnL>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 coverage</a:t>
                      </a:r>
                    </a:p>
                  </a:txBody>
                  <a:tcPr marL="90474" marR="90474" marT="45270" marB="45270" anchor="ctr">
                    <a:lnR w="12700" cap="flat" cmpd="sng" algn="ctr">
                      <a:solidFill>
                        <a:schemeClr val="tx1"/>
                      </a:solidFill>
                      <a:prstDash val="solid"/>
                      <a:round/>
                      <a:headEnd type="none" w="med" len="med"/>
                      <a:tailEnd type="none" w="med" len="med"/>
                    </a:lnR>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369556987"/>
                  </a:ext>
                </a:extLst>
              </a:tr>
              <a:tr h="349034">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Deductible</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$0</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044624436"/>
                  </a:ext>
                </a:extLst>
              </a:tr>
              <a:tr h="349034">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PCP Visit / Specialist Visit</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pPr algn="ctr"/>
                      <a:endParaRPr lang="en-US" sz="1600" dirty="0">
                        <a:solidFill>
                          <a:schemeClr val="tx1"/>
                        </a:solidFill>
                        <a:latin typeface="Verdana" panose="020B0604030504040204" pitchFamily="34" charset="0"/>
                        <a:ea typeface="Verdana" panose="020B0604030504040204" pitchFamily="34" charset="0"/>
                      </a:endParaRPr>
                    </a:p>
                  </a:txBody>
                  <a:tcPr marL="90468" marR="90468" marT="45275" marB="45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560993371"/>
                  </a:ext>
                </a:extLst>
              </a:tr>
              <a:tr h="349034">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Annual Physical Exam	</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dirty="0">
                        <a:solidFill>
                          <a:schemeClr val="tx1"/>
                        </a:solidFill>
                        <a:effectLst/>
                        <a:latin typeface="Verdana" panose="020B0604030504040204" pitchFamily="34" charset="0"/>
                        <a:ea typeface="Verdana" panose="020B0604030504040204" pitchFamily="34" charset="0"/>
                        <a:cs typeface="Verdana" panose="020B0604030504040204" pitchFamily="34" charset="0"/>
                      </a:endParaRPr>
                    </a:p>
                  </a:txBody>
                  <a:tcPr marL="90468" marR="90468" marT="45275" marB="45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06309131"/>
                  </a:ext>
                </a:extLst>
              </a:tr>
              <a:tr h="506452">
                <a:tc>
                  <a:txBody>
                    <a:bodyPr/>
                    <a:lstStyle/>
                    <a:p>
                      <a:pPr marL="0" marR="0" lvl="0" indent="0" algn="l" defTabSz="914400" eaLnBrk="1" fontAlgn="t" latinLnBrk="0" hangingPunct="1">
                        <a:lnSpc>
                          <a:spcPct val="107000"/>
                        </a:lnSpc>
                        <a:spcBef>
                          <a:spcPts val="0"/>
                        </a:spcBef>
                        <a:spcAft>
                          <a:spcPts val="0"/>
                        </a:spcAft>
                        <a:buClrTx/>
                        <a:buSzTx/>
                        <a:buFontTx/>
                        <a:buNone/>
                        <a:tabLst/>
                        <a:defRPr/>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Private Duty Nursing</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3268699906"/>
                  </a:ext>
                </a:extLst>
              </a:tr>
              <a:tr h="608145">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Acupuncture</a:t>
                      </a:r>
                      <a:r>
                        <a:rPr lang="en-US" sz="1600" b="1" i="0" u="none" strike="noStrike" baseline="0" dirty="0">
                          <a:solidFill>
                            <a:schemeClr val="bg1"/>
                          </a:solidFill>
                          <a:effectLst/>
                          <a:latin typeface="Verdana" panose="020B0604030504040204" pitchFamily="34" charset="0"/>
                          <a:ea typeface="Verdana" panose="020B0604030504040204" pitchFamily="34" charset="0"/>
                          <a:cs typeface="+mn-cs"/>
                        </a:rPr>
                        <a:t> </a:t>
                      </a:r>
                    </a:p>
                    <a:p>
                      <a:pPr marL="0" marR="0" algn="l" fontAlgn="t">
                        <a:lnSpc>
                          <a:spcPct val="107000"/>
                        </a:lnSpc>
                        <a:spcBef>
                          <a:spcPts val="0"/>
                        </a:spcBef>
                        <a:spcAft>
                          <a:spcPts val="0"/>
                        </a:spcAft>
                      </a:pPr>
                      <a:r>
                        <a:rPr lang="en-US" sz="1600" b="1" i="0" u="none" strike="noStrike" baseline="0" dirty="0">
                          <a:solidFill>
                            <a:schemeClr val="bg1"/>
                          </a:solidFill>
                          <a:effectLst/>
                          <a:latin typeface="Verdana" panose="020B0604030504040204" pitchFamily="34" charset="0"/>
                          <a:ea typeface="Verdana" panose="020B0604030504040204" pitchFamily="34" charset="0"/>
                          <a:cs typeface="+mn-cs"/>
                        </a:rPr>
                        <a:t>(Pain Management)</a:t>
                      </a:r>
                      <a:endParaRPr lang="en-US" sz="1600" b="1" i="0" u="none" strike="noStrike" dirty="0">
                        <a:solidFill>
                          <a:schemeClr val="bg1"/>
                        </a:solidFill>
                        <a:effectLst/>
                        <a:latin typeface="Verdana" panose="020B0604030504040204" pitchFamily="34" charset="0"/>
                        <a:ea typeface="Verdana" panose="020B0604030504040204" pitchFamily="34" charset="0"/>
                        <a:cs typeface="+mn-cs"/>
                      </a:endParaRP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0468" marR="90468" marT="45275" marB="45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611941317"/>
                  </a:ext>
                </a:extLst>
              </a:tr>
              <a:tr h="608145">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Emergency Care Copay </a:t>
                      </a:r>
                    </a:p>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(covered worldwide) </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749943387"/>
                  </a:ext>
                </a:extLst>
              </a:tr>
              <a:tr h="349034">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Inpatient Hospital </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310373674"/>
                  </a:ext>
                </a:extLst>
              </a:tr>
              <a:tr h="450047">
                <a:tc>
                  <a:txBody>
                    <a:bodyPr/>
                    <a:lstStyle/>
                    <a:p>
                      <a:pPr marL="0" marR="0" lvl="0" indent="0" algn="l" defTabSz="914400" eaLnBrk="1" fontAlgn="t" latinLnBrk="0" hangingPunct="1">
                        <a:lnSpc>
                          <a:spcPct val="107000"/>
                        </a:lnSpc>
                        <a:spcBef>
                          <a:spcPts val="0"/>
                        </a:spcBef>
                        <a:spcAft>
                          <a:spcPts val="0"/>
                        </a:spcAft>
                        <a:buClrTx/>
                        <a:buSzTx/>
                        <a:buFontTx/>
                        <a:buNone/>
                        <a:tabLst/>
                        <a:defRPr/>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Ambulatory Surgical Center</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744351111"/>
                  </a:ext>
                </a:extLst>
              </a:tr>
              <a:tr h="349034">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Outpatient Hospital</a:t>
                      </a:r>
                    </a:p>
                  </a:txBody>
                  <a:tcPr marL="90468" marR="90468" marT="45275" marB="45275" anchor="ctr">
                    <a:lnL w="12700" cap="flat" cmpd="sng" algn="ctr">
                      <a:solidFill>
                        <a:schemeClr val="tx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a:t>
                      </a:r>
                      <a:r>
                        <a:rPr lang="en-US" sz="1600" b="1" i="0" u="none" strike="noStrike" baseline="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 coverage</a:t>
                      </a:r>
                      <a:endPar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0468" marR="90468" marT="45275" marB="45275">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2920838467"/>
                  </a:ext>
                </a:extLst>
              </a:tr>
              <a:tr h="349034">
                <a:tc>
                  <a:txBody>
                    <a:bodyPr/>
                    <a:lstStyle/>
                    <a:p>
                      <a:pPr marL="0" marR="0" algn="l" fontAlgn="t">
                        <a:lnSpc>
                          <a:spcPct val="107000"/>
                        </a:lnSpc>
                        <a:spcBef>
                          <a:spcPts val="0"/>
                        </a:spcBef>
                        <a:spcAft>
                          <a:spcPts val="0"/>
                        </a:spcAft>
                      </a:pPr>
                      <a:r>
                        <a:rPr lang="en-US" sz="1600" b="1" i="0" u="none" strike="noStrike" dirty="0">
                          <a:solidFill>
                            <a:schemeClr val="bg1"/>
                          </a:solidFill>
                          <a:effectLst/>
                          <a:latin typeface="Verdana" panose="020B0604030504040204" pitchFamily="34" charset="0"/>
                          <a:ea typeface="Verdana" panose="020B0604030504040204" pitchFamily="34" charset="0"/>
                          <a:cs typeface="+mn-cs"/>
                        </a:rPr>
                        <a:t>Ambulance</a:t>
                      </a:r>
                    </a:p>
                  </a:txBody>
                  <a:tcPr marL="90468" marR="90468" marT="45275" marB="4527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100% coverage</a:t>
                      </a:r>
                    </a:p>
                  </a:txBody>
                  <a:tcPr marL="90468" marR="90468" marT="45275" marB="45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txBody>
                  <a:tcPr marL="90468" marR="90468" marT="45275" marB="4527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991032"/>
                  </a:ext>
                </a:extLst>
              </a:tr>
            </a:tbl>
          </a:graphicData>
        </a:graphic>
      </p:graphicFrame>
    </p:spTree>
    <p:extLst>
      <p:ext uri="{BB962C8B-B14F-4D97-AF65-F5344CB8AC3E}">
        <p14:creationId xmlns:p14="http://schemas.microsoft.com/office/powerpoint/2010/main" val="2746637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E457F26-7267-B647-B0C7-CBF14FADD409}"/>
              </a:ext>
            </a:extLst>
          </p:cNvPr>
          <p:cNvSpPr>
            <a:spLocks noGrp="1"/>
          </p:cNvSpPr>
          <p:nvPr>
            <p:ph type="title"/>
          </p:nvPr>
        </p:nvSpPr>
        <p:spPr>
          <a:xfrm>
            <a:off x="1361899" y="300054"/>
            <a:ext cx="9201615" cy="5366455"/>
          </a:xfrm>
        </p:spPr>
        <p:txBody>
          <a:bodyPr/>
          <a:lstStyle/>
          <a:p>
            <a:r>
              <a:rPr lang="en-US" dirty="0"/>
              <a:t>Rx </a:t>
            </a:r>
          </a:p>
        </p:txBody>
      </p:sp>
      <p:sp>
        <p:nvSpPr>
          <p:cNvPr id="2" name="Slide Number Placeholder 1">
            <a:extLst>
              <a:ext uri="{FF2B5EF4-FFF2-40B4-BE49-F238E27FC236}">
                <a16:creationId xmlns:a16="http://schemas.microsoft.com/office/drawing/2014/main" id="{0FDB7E84-A0FC-EC43-BFAD-3E6AA6F6914A}"/>
              </a:ext>
            </a:extLst>
          </p:cNvPr>
          <p:cNvSpPr>
            <a:spLocks noGrp="1"/>
          </p:cNvSpPr>
          <p:nvPr>
            <p:ph type="sldNum" sz="quarter" idx="10"/>
          </p:nvPr>
        </p:nvSpPr>
        <p:spPr/>
        <p:txBody>
          <a:bodyPr/>
          <a:lstStyle/>
          <a:p>
            <a:pPr marL="51549" marR="0" lvl="0" indent="0" algn="r" defTabSz="914400" rtl="0" eaLnBrk="1" fontAlgn="auto" latinLnBrk="0" hangingPunct="1">
              <a:lnSpc>
                <a:spcPct val="100000"/>
              </a:lnSpc>
              <a:spcBef>
                <a:spcPts val="106"/>
              </a:spcBef>
              <a:spcAft>
                <a:spcPts val="0"/>
              </a:spcAft>
              <a:buClrTx/>
              <a:buSzTx/>
              <a:buFontTx/>
              <a:buNone/>
              <a:tabLst/>
              <a:defRPr/>
            </a:pPr>
            <a:fld id="{81D60167-4931-47E6-BA6A-407CBD079E47}" type="slidenum">
              <a:rPr kumimoji="0" lang="en-US" sz="882" b="0" i="0" u="none" strike="noStrike" kern="1200" cap="none" spc="75" normalizeH="0" baseline="0" noProof="0" smtClean="0">
                <a:ln>
                  <a:noFill/>
                </a:ln>
                <a:solidFill>
                  <a:srgbClr val="000000"/>
                </a:solidFill>
                <a:effectLst/>
                <a:uLnTx/>
                <a:uFillTx/>
                <a:latin typeface="Verdana" panose="020B0604030504040204" pitchFamily="34" charset="0"/>
                <a:ea typeface="+mn-ea"/>
              </a:rPr>
              <a:pPr marL="51549" marR="0" lvl="0" indent="0" algn="r" defTabSz="914400" rtl="0" eaLnBrk="1" fontAlgn="auto" latinLnBrk="0" hangingPunct="1">
                <a:lnSpc>
                  <a:spcPct val="100000"/>
                </a:lnSpc>
                <a:spcBef>
                  <a:spcPts val="106"/>
                </a:spcBef>
                <a:spcAft>
                  <a:spcPts val="0"/>
                </a:spcAft>
                <a:buClrTx/>
                <a:buSzTx/>
                <a:buFontTx/>
                <a:buNone/>
                <a:tabLst/>
                <a:defRPr/>
              </a:pPr>
              <a:t>7</a:t>
            </a:fld>
            <a:endParaRPr kumimoji="0" lang="en-US" sz="882" b="0" i="0" u="none" strike="noStrike" kern="1200" cap="none" spc="75" normalizeH="0" baseline="0" noProof="0" dirty="0">
              <a:ln>
                <a:noFill/>
              </a:ln>
              <a:solidFill>
                <a:srgbClr val="000000"/>
              </a:solidFill>
              <a:effectLst/>
              <a:uLnTx/>
              <a:uFillTx/>
              <a:latin typeface="Verdana" panose="020B0604030504040204" pitchFamily="34" charset="0"/>
              <a:ea typeface="+mn-ea"/>
            </a:endParaRPr>
          </a:p>
        </p:txBody>
      </p:sp>
      <p:graphicFrame>
        <p:nvGraphicFramePr>
          <p:cNvPr id="4" name="Content Placeholder 1">
            <a:extLst>
              <a:ext uri="{FF2B5EF4-FFF2-40B4-BE49-F238E27FC236}">
                <a16:creationId xmlns:a16="http://schemas.microsoft.com/office/drawing/2014/main" id="{115DFEF0-ADA5-F246-8CBB-2F7393218191}"/>
              </a:ext>
            </a:extLst>
          </p:cNvPr>
          <p:cNvGraphicFramePr>
            <a:graphicFrameLocks/>
          </p:cNvGraphicFramePr>
          <p:nvPr>
            <p:extLst>
              <p:ext uri="{D42A27DB-BD31-4B8C-83A1-F6EECF244321}">
                <p14:modId xmlns:p14="http://schemas.microsoft.com/office/powerpoint/2010/main" val="1673940739"/>
              </p:ext>
            </p:extLst>
          </p:nvPr>
        </p:nvGraphicFramePr>
        <p:xfrm>
          <a:off x="1407886" y="300054"/>
          <a:ext cx="9155629" cy="518160"/>
        </p:xfrm>
        <a:graphic>
          <a:graphicData uri="http://schemas.openxmlformats.org/drawingml/2006/table">
            <a:tbl>
              <a:tblPr firstRow="1" bandRow="1">
                <a:tableStyleId>{5C22544A-7EE6-4342-B048-85BDC9FD1C3A}</a:tableStyleId>
              </a:tblPr>
              <a:tblGrid>
                <a:gridCol w="3051930">
                  <a:extLst>
                    <a:ext uri="{9D8B030D-6E8A-4147-A177-3AD203B41FA5}">
                      <a16:colId xmlns:a16="http://schemas.microsoft.com/office/drawing/2014/main" val="3576196845"/>
                    </a:ext>
                  </a:extLst>
                </a:gridCol>
                <a:gridCol w="6103699">
                  <a:extLst>
                    <a:ext uri="{9D8B030D-6E8A-4147-A177-3AD203B41FA5}">
                      <a16:colId xmlns:a16="http://schemas.microsoft.com/office/drawing/2014/main" val="886146014"/>
                    </a:ext>
                  </a:extLst>
                </a:gridCol>
              </a:tblGrid>
              <a:tr h="489907">
                <a:tc>
                  <a:txBody>
                    <a:bodyPr/>
                    <a:lstStyle/>
                    <a:p>
                      <a:endParaRPr lang="en-US" sz="1200" b="1" i="0" dirty="0">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800" dirty="0"/>
                        <a:t>Prescription Coverage</a:t>
                      </a:r>
                      <a:endParaRPr lang="en-US" sz="2600" b="1" i="0" strike="noStrike" dirty="0">
                        <a:solidFill>
                          <a:schemeClr val="bg1"/>
                        </a:solidFill>
                        <a:latin typeface="Verdana" panose="020B0604030504040204" pitchFamily="34" charset="0"/>
                        <a:ea typeface="Verdana" panose="020B0604030504040204" pitchFamily="34" charset="0"/>
                        <a:cs typeface="Verdana" panose="020B060403050404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extLst>
                  <a:ext uri="{0D108BD9-81ED-4DB2-BD59-A6C34878D82A}">
                    <a16:rowId xmlns:a16="http://schemas.microsoft.com/office/drawing/2014/main" val="1601132513"/>
                  </a:ext>
                </a:extLst>
              </a:tr>
            </a:tbl>
          </a:graphicData>
        </a:graphic>
      </p:graphicFrame>
      <p:sp>
        <p:nvSpPr>
          <p:cNvPr id="6" name="TextBox 5">
            <a:extLst>
              <a:ext uri="{FF2B5EF4-FFF2-40B4-BE49-F238E27FC236}">
                <a16:creationId xmlns:a16="http://schemas.microsoft.com/office/drawing/2014/main" id="{C4248D36-5A35-2A30-6DEF-AF235A44EABB}"/>
              </a:ext>
            </a:extLst>
          </p:cNvPr>
          <p:cNvSpPr txBox="1"/>
          <p:nvPr/>
        </p:nvSpPr>
        <p:spPr>
          <a:xfrm>
            <a:off x="969818" y="1429219"/>
            <a:ext cx="2964873" cy="2062103"/>
          </a:xfrm>
          <a:prstGeom prst="rect">
            <a:avLst/>
          </a:prstGeom>
          <a:noFill/>
        </p:spPr>
        <p:txBody>
          <a:bodyPr wrap="square">
            <a:spAutoFit/>
          </a:bodyPr>
          <a:lstStyle/>
          <a:p>
            <a:r>
              <a:rPr lang="en-US" sz="1600" b="1" dirty="0">
                <a:solidFill>
                  <a:srgbClr val="000000"/>
                </a:solidFill>
                <a:latin typeface="Arial" panose="020B0604020202020204" pitchFamily="34" charset="0"/>
                <a:cs typeface="Arial" panose="020B0604020202020204" pitchFamily="34" charset="0"/>
              </a:rPr>
              <a:t>Retail copayment </a:t>
            </a:r>
          </a:p>
          <a:p>
            <a:r>
              <a:rPr lang="en-US" sz="1600" b="1" dirty="0">
                <a:solidFill>
                  <a:srgbClr val="000000"/>
                </a:solidFill>
                <a:latin typeface="Arial" panose="020B0604020202020204" pitchFamily="34" charset="0"/>
                <a:cs typeface="Arial" panose="020B0604020202020204" pitchFamily="34" charset="0"/>
              </a:rPr>
              <a:t>30 Day Supply </a:t>
            </a:r>
          </a:p>
          <a:p>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Preferred Generic -$6</a:t>
            </a:r>
          </a:p>
          <a:p>
            <a:r>
              <a:rPr lang="en-US" sz="1600" dirty="0">
                <a:solidFill>
                  <a:srgbClr val="000000"/>
                </a:solidFill>
                <a:latin typeface="Arial" panose="020B0604020202020204" pitchFamily="34" charset="0"/>
                <a:cs typeface="Arial" panose="020B0604020202020204" pitchFamily="34" charset="0"/>
              </a:rPr>
              <a:t>Generic-$6</a:t>
            </a:r>
          </a:p>
          <a:p>
            <a:r>
              <a:rPr lang="en-US" sz="1600" dirty="0">
                <a:solidFill>
                  <a:srgbClr val="000000"/>
                </a:solidFill>
                <a:latin typeface="Arial" panose="020B0604020202020204" pitchFamily="34" charset="0"/>
                <a:cs typeface="Arial" panose="020B0604020202020204" pitchFamily="34" charset="0"/>
              </a:rPr>
              <a:t>Preferred Brand-$12</a:t>
            </a:r>
          </a:p>
          <a:p>
            <a:r>
              <a:rPr lang="en-US" sz="1600" dirty="0">
                <a:solidFill>
                  <a:srgbClr val="000000"/>
                </a:solidFill>
                <a:latin typeface="Arial" panose="020B0604020202020204" pitchFamily="34" charset="0"/>
                <a:cs typeface="Arial" panose="020B0604020202020204" pitchFamily="34" charset="0"/>
              </a:rPr>
              <a:t>Non-Preferred Brand -$24</a:t>
            </a:r>
          </a:p>
          <a:p>
            <a:r>
              <a:rPr lang="en-US" sz="1600" dirty="0">
                <a:solidFill>
                  <a:srgbClr val="000000"/>
                </a:solidFill>
                <a:latin typeface="Arial" panose="020B0604020202020204" pitchFamily="34" charset="0"/>
                <a:cs typeface="Arial" panose="020B0604020202020204" pitchFamily="34" charset="0"/>
              </a:rPr>
              <a:t>Specialty Tier-$24</a:t>
            </a:r>
          </a:p>
        </p:txBody>
      </p:sp>
      <p:sp>
        <p:nvSpPr>
          <p:cNvPr id="7" name="TextBox 6">
            <a:extLst>
              <a:ext uri="{FF2B5EF4-FFF2-40B4-BE49-F238E27FC236}">
                <a16:creationId xmlns:a16="http://schemas.microsoft.com/office/drawing/2014/main" id="{35A22DA3-CA4C-A7D8-795D-0A766B5B90DC}"/>
              </a:ext>
            </a:extLst>
          </p:cNvPr>
          <p:cNvSpPr txBox="1"/>
          <p:nvPr/>
        </p:nvSpPr>
        <p:spPr>
          <a:xfrm>
            <a:off x="4326772" y="1459129"/>
            <a:ext cx="3271869" cy="3046988"/>
          </a:xfrm>
          <a:prstGeom prst="rect">
            <a:avLst/>
          </a:prstGeom>
          <a:noFill/>
        </p:spPr>
        <p:txBody>
          <a:bodyPr wrap="square">
            <a:spAutoFit/>
          </a:bodyPr>
          <a:lstStyle/>
          <a:p>
            <a:r>
              <a:rPr lang="en-US" sz="1600" b="1" dirty="0">
                <a:solidFill>
                  <a:srgbClr val="000000"/>
                </a:solidFill>
                <a:latin typeface="Arial" panose="020B0604020202020204" pitchFamily="34" charset="0"/>
                <a:cs typeface="Arial" panose="020B0604020202020204" pitchFamily="34" charset="0"/>
              </a:rPr>
              <a:t>Mail order copayment </a:t>
            </a:r>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90 Day Supply </a:t>
            </a:r>
            <a:endParaRPr lang="en-US" sz="1600" dirty="0">
              <a:solidFill>
                <a:srgbClr val="000000"/>
              </a:solidFill>
              <a:latin typeface="Arial" panose="020B0604020202020204" pitchFamily="34" charset="0"/>
              <a:cs typeface="Arial" panose="020B0604020202020204" pitchFamily="34" charset="0"/>
            </a:endParaRPr>
          </a:p>
          <a:p>
            <a:r>
              <a:rPr lang="en-US" sz="1600" dirty="0">
                <a:solidFill>
                  <a:srgbClr val="000000"/>
                </a:solidFill>
                <a:latin typeface="Arial" panose="020B0604020202020204" pitchFamily="34" charset="0"/>
                <a:cs typeface="Arial" panose="020B0604020202020204" pitchFamily="34" charset="0"/>
              </a:rPr>
              <a:t>Preferred Generic -$5 </a:t>
            </a:r>
          </a:p>
          <a:p>
            <a:r>
              <a:rPr lang="en-US" sz="1600" dirty="0">
                <a:solidFill>
                  <a:srgbClr val="000000"/>
                </a:solidFill>
                <a:latin typeface="Arial" panose="020B0604020202020204" pitchFamily="34" charset="0"/>
                <a:cs typeface="Arial" panose="020B0604020202020204" pitchFamily="34" charset="0"/>
              </a:rPr>
              <a:t>Generic-$5 </a:t>
            </a:r>
          </a:p>
          <a:p>
            <a:r>
              <a:rPr lang="en-US" sz="1600" dirty="0">
                <a:solidFill>
                  <a:srgbClr val="000000"/>
                </a:solidFill>
                <a:latin typeface="Arial" panose="020B0604020202020204" pitchFamily="34" charset="0"/>
                <a:cs typeface="Arial" panose="020B0604020202020204" pitchFamily="34" charset="0"/>
              </a:rPr>
              <a:t>Preferred Brand-$18 </a:t>
            </a:r>
          </a:p>
          <a:p>
            <a:r>
              <a:rPr lang="en-US" sz="1600" dirty="0">
                <a:solidFill>
                  <a:srgbClr val="000000"/>
                </a:solidFill>
                <a:latin typeface="Arial" panose="020B0604020202020204" pitchFamily="34" charset="0"/>
                <a:cs typeface="Arial" panose="020B0604020202020204" pitchFamily="34" charset="0"/>
              </a:rPr>
              <a:t>Non-Preferred Brand -$30 </a:t>
            </a:r>
          </a:p>
          <a:p>
            <a:r>
              <a:rPr lang="en-US" sz="1600" dirty="0">
                <a:solidFill>
                  <a:srgbClr val="000000"/>
                </a:solidFill>
                <a:latin typeface="Arial" panose="020B0604020202020204" pitchFamily="34" charset="0"/>
                <a:cs typeface="Arial" panose="020B0604020202020204" pitchFamily="34" charset="0"/>
              </a:rPr>
              <a:t>Specialty- Not Applicable </a:t>
            </a:r>
          </a:p>
          <a:p>
            <a:endParaRPr lang="en-US" sz="1600" dirty="0">
              <a:solidFill>
                <a:srgbClr val="000000"/>
              </a:solidFill>
              <a:latin typeface="Arial" panose="020B0604020202020204" pitchFamily="34" charset="0"/>
              <a:cs typeface="Arial" panose="020B0604020202020204" pitchFamily="34" charset="0"/>
            </a:endParaRPr>
          </a:p>
          <a:p>
            <a:r>
              <a:rPr lang="en-US" sz="1600" b="1" dirty="0">
                <a:solidFill>
                  <a:srgbClr val="000000"/>
                </a:solidFill>
                <a:latin typeface="Arial" panose="020B0604020202020204" pitchFamily="34" charset="0"/>
                <a:cs typeface="Arial" panose="020B0604020202020204" pitchFamily="34" charset="0"/>
              </a:rPr>
              <a:t>Deductible</a:t>
            </a:r>
            <a:r>
              <a:rPr lang="en-US" sz="1600" dirty="0">
                <a:solidFill>
                  <a:srgbClr val="000000"/>
                </a:solidFill>
                <a:latin typeface="Arial" panose="020B0604020202020204" pitchFamily="34" charset="0"/>
                <a:cs typeface="Arial" panose="020B0604020202020204" pitchFamily="34" charset="0"/>
              </a:rPr>
              <a:t>-$0 	</a:t>
            </a:r>
          </a:p>
          <a:p>
            <a:endParaRPr lang="en-US" sz="1600" b="1" dirty="0">
              <a:solidFill>
                <a:srgbClr val="000000"/>
              </a:solidFill>
              <a:latin typeface="Arial" panose="020B0604020202020204" pitchFamily="34" charset="0"/>
              <a:cs typeface="Arial" panose="020B0604020202020204" pitchFamily="34" charset="0"/>
            </a:endParaRPr>
          </a:p>
          <a:p>
            <a:r>
              <a:rPr lang="en-US" sz="1600" b="1" dirty="0" err="1">
                <a:solidFill>
                  <a:srgbClr val="000000"/>
                </a:solidFill>
                <a:latin typeface="Arial" panose="020B0604020202020204" pitchFamily="34" charset="0"/>
                <a:cs typeface="Arial" panose="020B0604020202020204" pitchFamily="34" charset="0"/>
              </a:rPr>
              <a:t>TrOOP</a:t>
            </a:r>
            <a:r>
              <a:rPr lang="en-US" sz="1600" b="1" dirty="0">
                <a:solidFill>
                  <a:srgbClr val="000000"/>
                </a:solidFill>
                <a:latin typeface="Arial" panose="020B0604020202020204" pitchFamily="34" charset="0"/>
                <a:cs typeface="Arial" panose="020B0604020202020204" pitchFamily="34" charset="0"/>
              </a:rPr>
              <a:t> </a:t>
            </a:r>
            <a:r>
              <a:rPr lang="en-US" sz="1600" dirty="0">
                <a:solidFill>
                  <a:srgbClr val="000000"/>
                </a:solidFill>
                <a:latin typeface="Arial" panose="020B0604020202020204" pitchFamily="34" charset="0"/>
                <a:cs typeface="Arial" panose="020B0604020202020204" pitchFamily="34" charset="0"/>
              </a:rPr>
              <a:t>$1,351</a:t>
            </a:r>
          </a:p>
          <a:p>
            <a:endParaRPr lang="en-US" sz="1600" b="0" i="0" u="none" strike="noStrike" baseline="0" dirty="0">
              <a:solidFill>
                <a:srgbClr val="000000"/>
              </a:solidFill>
              <a:latin typeface="Calibri" panose="020F0502020204030204" pitchFamily="34" charset="0"/>
            </a:endParaRPr>
          </a:p>
        </p:txBody>
      </p:sp>
      <p:sp>
        <p:nvSpPr>
          <p:cNvPr id="8" name="TextBox 7">
            <a:extLst>
              <a:ext uri="{FF2B5EF4-FFF2-40B4-BE49-F238E27FC236}">
                <a16:creationId xmlns:a16="http://schemas.microsoft.com/office/drawing/2014/main" id="{50E60DDD-D248-B64A-2723-8CBB7E4D08F2}"/>
              </a:ext>
            </a:extLst>
          </p:cNvPr>
          <p:cNvSpPr txBox="1"/>
          <p:nvPr/>
        </p:nvSpPr>
        <p:spPr>
          <a:xfrm>
            <a:off x="7429114" y="1429219"/>
            <a:ext cx="4447310" cy="2554545"/>
          </a:xfrm>
          <a:prstGeom prst="rect">
            <a:avLst/>
          </a:prstGeom>
          <a:noFill/>
        </p:spPr>
        <p:txBody>
          <a:bodyPr wrap="square">
            <a:spAutoFit/>
          </a:bodyPr>
          <a:lstStyle/>
          <a:p>
            <a:r>
              <a:rPr lang="en-US" sz="1600" b="1" dirty="0">
                <a:latin typeface="Arial" panose="020B0604020202020204" pitchFamily="34" charset="0"/>
                <a:cs typeface="Arial" panose="020B0604020202020204" pitchFamily="34" charset="0"/>
              </a:rPr>
              <a:t>Prime Therapeutics </a:t>
            </a:r>
            <a:r>
              <a:rPr lang="en-US" sz="1600" dirty="0">
                <a:latin typeface="Arial" panose="020B0604020202020204" pitchFamily="34" charset="0"/>
                <a:cs typeface="Arial" panose="020B0604020202020204" pitchFamily="34" charset="0"/>
              </a:rPr>
              <a:t>administers the pharmacy benefits and network for our Part D plans. </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In Network mail-order pharmacies include: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Express Scripts Home Delivery, Walgreens Mail Service, Amazon Mail Order 	</a:t>
            </a:r>
          </a:p>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To download your Formulary Drug List, visit </a:t>
            </a:r>
            <a:r>
              <a:rPr lang="en-US" sz="1600" b="1" dirty="0">
                <a:latin typeface="Arial" panose="020B0604020202020204" pitchFamily="34" charset="0"/>
                <a:cs typeface="Arial" panose="020B0604020202020204" pitchFamily="34" charset="0"/>
              </a:rPr>
              <a:t>MyPrime.com</a:t>
            </a:r>
          </a:p>
        </p:txBody>
      </p:sp>
    </p:spTree>
    <p:extLst>
      <p:ext uri="{BB962C8B-B14F-4D97-AF65-F5344CB8AC3E}">
        <p14:creationId xmlns:p14="http://schemas.microsoft.com/office/powerpoint/2010/main" val="236653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7305" y="6012322"/>
            <a:ext cx="2805818"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bject 2">
            <a:extLst>
              <a:ext uri="{FF2B5EF4-FFF2-40B4-BE49-F238E27FC236}">
                <a16:creationId xmlns:a16="http://schemas.microsoft.com/office/drawing/2014/main" id="{70664B05-DCF8-ED4E-AA18-9A7E9641282F}"/>
              </a:ext>
            </a:extLst>
          </p:cNvPr>
          <p:cNvSpPr/>
          <p:nvPr/>
        </p:nvSpPr>
        <p:spPr>
          <a:xfrm>
            <a:off x="226332" y="3438687"/>
            <a:ext cx="5766254" cy="1213053"/>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tx2"/>
          </a:solidFill>
        </p:spPr>
        <p:txBody>
          <a:bodyPr wrap="square" lIns="0" tIns="0" rIns="0" bIns="0" rtlCol="0"/>
          <a:lstStyle/>
          <a:p>
            <a:endParaRPr sz="1400" dirty="0">
              <a:latin typeface="Verdana" panose="020B0604030504040204" pitchFamily="34" charset="0"/>
            </a:endParaRPr>
          </a:p>
        </p:txBody>
      </p:sp>
      <p:sp>
        <p:nvSpPr>
          <p:cNvPr id="17" name="object 2">
            <a:extLst>
              <a:ext uri="{FF2B5EF4-FFF2-40B4-BE49-F238E27FC236}">
                <a16:creationId xmlns:a16="http://schemas.microsoft.com/office/drawing/2014/main" id="{C270B720-48BE-CC46-B819-594237055C92}"/>
              </a:ext>
            </a:extLst>
          </p:cNvPr>
          <p:cNvSpPr/>
          <p:nvPr/>
        </p:nvSpPr>
        <p:spPr>
          <a:xfrm>
            <a:off x="226332" y="2101422"/>
            <a:ext cx="5766254" cy="1108414"/>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accent1"/>
          </a:solidFill>
        </p:spPr>
        <p:txBody>
          <a:bodyPr wrap="square" lIns="0" tIns="0" rIns="0" bIns="0" rtlCol="0"/>
          <a:lstStyle/>
          <a:p>
            <a:endParaRPr sz="1400" dirty="0">
              <a:latin typeface="Verdana" panose="020B0604030504040204" pitchFamily="34" charset="0"/>
            </a:endParaRPr>
          </a:p>
        </p:txBody>
      </p:sp>
      <p:sp>
        <p:nvSpPr>
          <p:cNvPr id="2" name="Title 1">
            <a:extLst>
              <a:ext uri="{FF2B5EF4-FFF2-40B4-BE49-F238E27FC236}">
                <a16:creationId xmlns:a16="http://schemas.microsoft.com/office/drawing/2014/main" id="{7964C02F-8BD8-EA4F-9C16-A28447BFBA47}"/>
              </a:ext>
            </a:extLst>
          </p:cNvPr>
          <p:cNvSpPr>
            <a:spLocks noGrp="1"/>
          </p:cNvSpPr>
          <p:nvPr>
            <p:ph type="title"/>
          </p:nvPr>
        </p:nvSpPr>
        <p:spPr>
          <a:xfrm>
            <a:off x="1285875" y="285716"/>
            <a:ext cx="9201615" cy="868907"/>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$0 Cost Share Benefits </a:t>
            </a:r>
            <a:endParaRPr lang="en-US" sz="1800" b="0" spc="0" dirty="0">
              <a:solidFill>
                <a:srgbClr val="000000"/>
              </a:solidFill>
              <a:latin typeface="Verdana Regular"/>
            </a:endParaRPr>
          </a:p>
        </p:txBody>
      </p:sp>
      <p:sp>
        <p:nvSpPr>
          <p:cNvPr id="3" name="Slide Number Placeholder 2">
            <a:extLst>
              <a:ext uri="{FF2B5EF4-FFF2-40B4-BE49-F238E27FC236}">
                <a16:creationId xmlns:a16="http://schemas.microsoft.com/office/drawing/2014/main" id="{29512CD7-9BF9-7742-9D85-BE2CB721C365}"/>
              </a:ext>
            </a:extLst>
          </p:cNvPr>
          <p:cNvSpPr>
            <a:spLocks noGrp="1"/>
          </p:cNvSpPr>
          <p:nvPr>
            <p:ph type="sldNum" sz="quarter" idx="10"/>
          </p:nvPr>
        </p:nvSpPr>
        <p:spPr/>
        <p:txBody>
          <a:bodyPr/>
          <a:lstStyle/>
          <a:p>
            <a:pPr marL="51549">
              <a:spcBef>
                <a:spcPts val="106"/>
              </a:spcBef>
            </a:pPr>
            <a:fld id="{81D60167-4931-47E6-BA6A-407CBD079E47}" type="slidenum">
              <a:rPr lang="en-US" smtClean="0"/>
              <a:pPr marL="51549">
                <a:spcBef>
                  <a:spcPts val="106"/>
                </a:spcBef>
              </a:pPr>
              <a:t>8</a:t>
            </a:fld>
            <a:endParaRPr lang="en-US" dirty="0"/>
          </a:p>
        </p:txBody>
      </p:sp>
      <p:grpSp>
        <p:nvGrpSpPr>
          <p:cNvPr id="7" name="Group 6">
            <a:extLst>
              <a:ext uri="{FF2B5EF4-FFF2-40B4-BE49-F238E27FC236}">
                <a16:creationId xmlns:a16="http://schemas.microsoft.com/office/drawing/2014/main" id="{560D3E7D-FD29-9544-8B6B-9B94585E65C3}"/>
              </a:ext>
            </a:extLst>
          </p:cNvPr>
          <p:cNvGrpSpPr/>
          <p:nvPr/>
        </p:nvGrpSpPr>
        <p:grpSpPr>
          <a:xfrm>
            <a:off x="-5509705" y="1002506"/>
            <a:ext cx="11502291" cy="3550538"/>
            <a:chOff x="707749" y="659227"/>
            <a:chExt cx="13186660" cy="5590020"/>
          </a:xfrm>
        </p:grpSpPr>
        <p:sp>
          <p:nvSpPr>
            <p:cNvPr id="9" name="TextBox 8">
              <a:extLst>
                <a:ext uri="{FF2B5EF4-FFF2-40B4-BE49-F238E27FC236}">
                  <a16:creationId xmlns:a16="http://schemas.microsoft.com/office/drawing/2014/main" id="{61533C49-0B1F-A34A-A1BD-1F64625F2854}"/>
                </a:ext>
              </a:extLst>
            </p:cNvPr>
            <p:cNvSpPr txBox="1"/>
            <p:nvPr/>
          </p:nvSpPr>
          <p:spPr>
            <a:xfrm>
              <a:off x="7435805" y="4650172"/>
              <a:ext cx="4961028" cy="1599075"/>
            </a:xfrm>
            <a:prstGeom prst="rect">
              <a:avLst/>
            </a:prstGeom>
            <a:noFill/>
          </p:spPr>
          <p:txBody>
            <a:bodyPr wrap="square" rtlCol="0" anchor="ctr">
              <a:spAutoFit/>
            </a:bodyPr>
            <a:lstStyle/>
            <a:p>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Physical Therapy, </a:t>
              </a:r>
            </a:p>
            <a:p>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Occupational Therapy &amp;</a:t>
              </a:r>
            </a:p>
            <a:p>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Speech Therapy Visits</a:t>
              </a:r>
            </a:p>
          </p:txBody>
        </p:sp>
        <p:sp>
          <p:nvSpPr>
            <p:cNvPr id="10" name="object 2">
              <a:extLst>
                <a:ext uri="{FF2B5EF4-FFF2-40B4-BE49-F238E27FC236}">
                  <a16:creationId xmlns:a16="http://schemas.microsoft.com/office/drawing/2014/main" id="{72F9E4B8-69A2-0E41-93D8-D3BF44769612}"/>
                </a:ext>
              </a:extLst>
            </p:cNvPr>
            <p:cNvSpPr/>
            <p:nvPr/>
          </p:nvSpPr>
          <p:spPr>
            <a:xfrm>
              <a:off x="7283758" y="659227"/>
              <a:ext cx="6610651" cy="1533320"/>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accent2"/>
            </a:solidFill>
          </p:spPr>
          <p:txBody>
            <a:bodyPr wrap="square" lIns="0" tIns="0" rIns="0" bIns="0" rtlCol="0"/>
            <a:lstStyle/>
            <a:p>
              <a:r>
                <a:rPr lang="en-US" sz="1400" dirty="0">
                  <a:latin typeface="Verdana" panose="020B0604030504040204" pitchFamily="34" charset="0"/>
                </a:rPr>
                <a:t> </a:t>
              </a:r>
              <a:endParaRPr sz="1400" dirty="0">
                <a:latin typeface="Verdana" panose="020B0604030504040204" pitchFamily="34" charset="0"/>
              </a:endParaRPr>
            </a:p>
          </p:txBody>
        </p:sp>
        <p:sp>
          <p:nvSpPr>
            <p:cNvPr id="11" name="object 5">
              <a:extLst>
                <a:ext uri="{FF2B5EF4-FFF2-40B4-BE49-F238E27FC236}">
                  <a16:creationId xmlns:a16="http://schemas.microsoft.com/office/drawing/2014/main" id="{181EF83C-F0AB-0449-B836-9E73B3732B8B}"/>
                </a:ext>
              </a:extLst>
            </p:cNvPr>
            <p:cNvSpPr txBox="1">
              <a:spLocks/>
            </p:cNvSpPr>
            <p:nvPr/>
          </p:nvSpPr>
          <p:spPr>
            <a:xfrm>
              <a:off x="7435805" y="1197288"/>
              <a:ext cx="5511260" cy="457196"/>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200" spc="-4" dirty="0">
                  <a:solidFill>
                    <a:schemeClr val="bg1"/>
                  </a:solidFill>
                  <a:latin typeface="Verdana" panose="020B0604030504040204" pitchFamily="34" charset="0"/>
                </a:rPr>
                <a:t>Chiropractor Visits</a:t>
              </a:r>
            </a:p>
          </p:txBody>
        </p:sp>
        <p:sp>
          <p:nvSpPr>
            <p:cNvPr id="13" name="object 5">
              <a:extLst>
                <a:ext uri="{FF2B5EF4-FFF2-40B4-BE49-F238E27FC236}">
                  <a16:creationId xmlns:a16="http://schemas.microsoft.com/office/drawing/2014/main" id="{E20C00C4-B3AE-2444-A181-121334087F1B}"/>
                </a:ext>
              </a:extLst>
            </p:cNvPr>
            <p:cNvSpPr txBox="1">
              <a:spLocks/>
            </p:cNvSpPr>
            <p:nvPr/>
          </p:nvSpPr>
          <p:spPr>
            <a:xfrm>
              <a:off x="707749" y="5221113"/>
              <a:ext cx="2425321" cy="457196"/>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endParaRPr lang="en-US" sz="2200" spc="-4" dirty="0">
                <a:solidFill>
                  <a:schemeClr val="bg1"/>
                </a:solidFill>
                <a:latin typeface="Verdana" panose="020B0604030504040204" pitchFamily="34" charset="0"/>
              </a:endParaRPr>
            </a:p>
          </p:txBody>
        </p:sp>
        <p:sp>
          <p:nvSpPr>
            <p:cNvPr id="15" name="object 5">
              <a:extLst>
                <a:ext uri="{FF2B5EF4-FFF2-40B4-BE49-F238E27FC236}">
                  <a16:creationId xmlns:a16="http://schemas.microsoft.com/office/drawing/2014/main" id="{8138D19C-B06C-FB41-BE34-CCC724CF1E10}"/>
                </a:ext>
              </a:extLst>
            </p:cNvPr>
            <p:cNvSpPr txBox="1">
              <a:spLocks/>
            </p:cNvSpPr>
            <p:nvPr/>
          </p:nvSpPr>
          <p:spPr>
            <a:xfrm>
              <a:off x="7435805" y="2719996"/>
              <a:ext cx="5297982" cy="1083865"/>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200" spc="-4" dirty="0">
                  <a:solidFill>
                    <a:schemeClr val="bg1"/>
                  </a:solidFill>
                  <a:latin typeface="Verdana" panose="020B0604030504040204" pitchFamily="34" charset="0"/>
                </a:rPr>
                <a:t>Skilled Nursing Facility Benefits</a:t>
              </a:r>
            </a:p>
          </p:txBody>
        </p:sp>
      </p:grpSp>
      <p:sp>
        <p:nvSpPr>
          <p:cNvPr id="14" name="object 2">
            <a:extLst>
              <a:ext uri="{FF2B5EF4-FFF2-40B4-BE49-F238E27FC236}">
                <a16:creationId xmlns:a16="http://schemas.microsoft.com/office/drawing/2014/main" id="{72F9E4B8-69A2-0E41-93D8-D3BF44769612}"/>
              </a:ext>
            </a:extLst>
          </p:cNvPr>
          <p:cNvSpPr/>
          <p:nvPr/>
        </p:nvSpPr>
        <p:spPr>
          <a:xfrm>
            <a:off x="226332" y="4845082"/>
            <a:ext cx="5766254" cy="973898"/>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accent2"/>
          </a:solidFill>
        </p:spPr>
        <p:txBody>
          <a:bodyPr wrap="square" lIns="0" tIns="0" rIns="0" bIns="0" rtlCol="0"/>
          <a:lstStyle/>
          <a:p>
            <a:r>
              <a:rPr lang="en-US" sz="2000" b="1" spc="-4" dirty="0">
                <a:solidFill>
                  <a:schemeClr val="bg1"/>
                </a:solidFill>
                <a:latin typeface="Verdana" panose="020B0604030504040204" pitchFamily="34" charset="0"/>
              </a:rPr>
              <a:t>  </a:t>
            </a:r>
          </a:p>
          <a:p>
            <a:r>
              <a:rPr lang="en-US" sz="2000" b="1" spc="-4" dirty="0">
                <a:solidFill>
                  <a:schemeClr val="bg1"/>
                </a:solidFill>
                <a:latin typeface="Verdana" panose="020B0604030504040204" pitchFamily="34" charset="0"/>
              </a:rPr>
              <a:t>   Inpatient Mental Health Benefits </a:t>
            </a:r>
            <a:endParaRPr sz="2000" b="1" dirty="0">
              <a:solidFill>
                <a:schemeClr val="bg1"/>
              </a:solidFill>
              <a:latin typeface="Verdana" panose="020B0604030504040204" pitchFamily="34" charset="0"/>
            </a:endParaRPr>
          </a:p>
        </p:txBody>
      </p:sp>
      <p:pic>
        <p:nvPicPr>
          <p:cNvPr id="19" name="Graphic 24">
            <a:extLst>
              <a:ext uri="{FF2B5EF4-FFF2-40B4-BE49-F238E27FC236}">
                <a16:creationId xmlns:a16="http://schemas.microsoft.com/office/drawing/2014/main" id="{51E2C726-34D9-B242-86C6-A0653480B65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01172" y="444088"/>
            <a:ext cx="1290828" cy="150876"/>
          </a:xfrm>
          <a:prstGeom prst="rect">
            <a:avLst/>
          </a:prstGeom>
        </p:spPr>
      </p:pic>
      <p:pic>
        <p:nvPicPr>
          <p:cNvPr id="6" name="Picture 5"/>
          <p:cNvPicPr>
            <a:picLocks noChangeAspect="1"/>
          </p:cNvPicPr>
          <p:nvPr/>
        </p:nvPicPr>
        <p:blipFill rotWithShape="1">
          <a:blip r:embed="rId5" cstate="email">
            <a:extLst>
              <a:ext uri="{28A0092B-C50C-407E-A947-70E740481C1C}">
                <a14:useLocalDpi xmlns:a14="http://schemas.microsoft.com/office/drawing/2010/main"/>
              </a:ext>
            </a:extLst>
          </a:blip>
          <a:srcRect r="43385"/>
          <a:stretch/>
        </p:blipFill>
        <p:spPr>
          <a:xfrm>
            <a:off x="6406268" y="9687"/>
            <a:ext cx="5779771" cy="6858000"/>
          </a:xfrm>
          <a:prstGeom prst="rect">
            <a:avLst/>
          </a:prstGeom>
        </p:spPr>
      </p:pic>
      <p:pic>
        <p:nvPicPr>
          <p:cNvPr id="20" name="Graphic 24">
            <a:extLst>
              <a:ext uri="{FF2B5EF4-FFF2-40B4-BE49-F238E27FC236}">
                <a16:creationId xmlns:a16="http://schemas.microsoft.com/office/drawing/2014/main" id="{884C8882-DFBC-CE4B-913D-ABB01BD72CFA}"/>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901172" y="444088"/>
            <a:ext cx="1290828" cy="150876"/>
          </a:xfrm>
          <a:prstGeom prst="rect">
            <a:avLst/>
          </a:prstGeom>
        </p:spPr>
      </p:pic>
      <p:sp>
        <p:nvSpPr>
          <p:cNvPr id="18" name="Slide Number Placeholder 2">
            <a:extLst>
              <a:ext uri="{FF2B5EF4-FFF2-40B4-BE49-F238E27FC236}">
                <a16:creationId xmlns:a16="http://schemas.microsoft.com/office/drawing/2014/main" id="{E67A34D8-284A-8249-9F1A-FC9C7EB8C1DA}"/>
              </a:ext>
            </a:extLst>
          </p:cNvPr>
          <p:cNvSpPr txBox="1">
            <a:spLocks/>
          </p:cNvSpPr>
          <p:nvPr/>
        </p:nvSpPr>
        <p:spPr>
          <a:xfrm>
            <a:off x="11590195" y="6465572"/>
            <a:ext cx="294024" cy="135743"/>
          </a:xfrm>
          <a:prstGeom prst="rect">
            <a:avLst/>
          </a:prstGeom>
        </p:spPr>
        <p:txBody>
          <a:bodyPr wrap="square" lIns="0" tIns="0" rIns="0" bIns="0">
            <a:noAutofit/>
          </a:bodyPr>
          <a:lstStyle>
            <a:defPPr>
              <a:defRPr lang="en-US"/>
            </a:defPPr>
            <a:lvl1pPr marL="0" algn="r" defTabSz="914400" rtl="0" eaLnBrk="1" latinLnBrk="0" hangingPunct="1">
              <a:defRPr lang="en-US" sz="882" b="0" i="0" kern="1200" spc="75" smtClean="0">
                <a:solidFill>
                  <a:schemeClr val="tx1"/>
                </a:solidFill>
                <a:latin typeface="Verdana" panose="020B0604030504040204" pitchFamily="34" charset="0"/>
                <a:ea typeface="+mn-ea"/>
                <a:cs typeface="Verdana" panose="020B060403050404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1549">
              <a:spcBef>
                <a:spcPts val="106"/>
              </a:spcBef>
            </a:pPr>
            <a:fld id="{81D60167-4931-47E6-BA6A-407CBD079E47}" type="slidenum">
              <a:rPr lang="en-US" smtClean="0">
                <a:solidFill>
                  <a:schemeClr val="bg1"/>
                </a:solidFill>
              </a:rPr>
              <a:pPr marL="51549">
                <a:spcBef>
                  <a:spcPts val="106"/>
                </a:spcBef>
              </a:pPr>
              <a:t>8</a:t>
            </a:fld>
            <a:endParaRPr lang="en-US" dirty="0">
              <a:solidFill>
                <a:schemeClr val="bg1"/>
              </a:solidFill>
            </a:endParaRPr>
          </a:p>
        </p:txBody>
      </p:sp>
    </p:spTree>
    <p:extLst>
      <p:ext uri="{BB962C8B-B14F-4D97-AF65-F5344CB8AC3E}">
        <p14:creationId xmlns:p14="http://schemas.microsoft.com/office/powerpoint/2010/main" val="399217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3717298" y="6027868"/>
            <a:ext cx="3323533"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444D69F-38B2-2E46-A13F-1C32AA0812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040831" y="0"/>
            <a:ext cx="5151169" cy="6858000"/>
          </a:xfrm>
          <a:prstGeom prst="rect">
            <a:avLst/>
          </a:prstGeom>
        </p:spPr>
      </p:pic>
      <p:grpSp>
        <p:nvGrpSpPr>
          <p:cNvPr id="8" name="Group 7">
            <a:extLst>
              <a:ext uri="{FF2B5EF4-FFF2-40B4-BE49-F238E27FC236}">
                <a16:creationId xmlns:a16="http://schemas.microsoft.com/office/drawing/2014/main" id="{560D3E7D-FD29-9544-8B6B-9B94585E65C3}"/>
              </a:ext>
            </a:extLst>
          </p:cNvPr>
          <p:cNvGrpSpPr/>
          <p:nvPr/>
        </p:nvGrpSpPr>
        <p:grpSpPr>
          <a:xfrm>
            <a:off x="417605" y="2057499"/>
            <a:ext cx="6196592" cy="3603009"/>
            <a:chOff x="468807" y="1198408"/>
            <a:chExt cx="6196592" cy="5045959"/>
          </a:xfrm>
        </p:grpSpPr>
        <p:sp>
          <p:nvSpPr>
            <p:cNvPr id="9" name="object 2">
              <a:extLst>
                <a:ext uri="{FF2B5EF4-FFF2-40B4-BE49-F238E27FC236}">
                  <a16:creationId xmlns:a16="http://schemas.microsoft.com/office/drawing/2014/main" id="{70664B05-DCF8-ED4E-AA18-9A7E9641282F}"/>
                </a:ext>
              </a:extLst>
            </p:cNvPr>
            <p:cNvSpPr/>
            <p:nvPr/>
          </p:nvSpPr>
          <p:spPr>
            <a:xfrm>
              <a:off x="468807" y="4655054"/>
              <a:ext cx="6196592" cy="1589313"/>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tx2"/>
            </a:solidFill>
          </p:spPr>
          <p:txBody>
            <a:bodyPr wrap="square" lIns="0" tIns="0" rIns="0" bIns="0" rtlCol="0"/>
            <a:lstStyle/>
            <a:p>
              <a:endParaRPr sz="1400" dirty="0">
                <a:latin typeface="Verdana" panose="020B0604030504040204" pitchFamily="34" charset="0"/>
              </a:endParaRPr>
            </a:p>
          </p:txBody>
        </p:sp>
        <p:sp>
          <p:nvSpPr>
            <p:cNvPr id="10" name="TextBox 9">
              <a:extLst>
                <a:ext uri="{FF2B5EF4-FFF2-40B4-BE49-F238E27FC236}">
                  <a16:creationId xmlns:a16="http://schemas.microsoft.com/office/drawing/2014/main" id="{61533C49-0B1F-A34A-A1BD-1F64625F2854}"/>
                </a:ext>
              </a:extLst>
            </p:cNvPr>
            <p:cNvSpPr txBox="1"/>
            <p:nvPr/>
          </p:nvSpPr>
          <p:spPr>
            <a:xfrm>
              <a:off x="3173077" y="5169536"/>
              <a:ext cx="3160759" cy="560348"/>
            </a:xfrm>
            <a:prstGeom prst="rect">
              <a:avLst/>
            </a:prstGeom>
            <a:noFill/>
          </p:spPr>
          <p:txBody>
            <a:bodyPr wrap="square" rtlCol="0" anchor="ctr">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for hearing aids</a:t>
              </a:r>
            </a:p>
          </p:txBody>
        </p:sp>
        <p:sp>
          <p:nvSpPr>
            <p:cNvPr id="14" name="object 2">
              <a:extLst>
                <a:ext uri="{FF2B5EF4-FFF2-40B4-BE49-F238E27FC236}">
                  <a16:creationId xmlns:a16="http://schemas.microsoft.com/office/drawing/2014/main" id="{72F9E4B8-69A2-0E41-93D8-D3BF44769612}"/>
                </a:ext>
              </a:extLst>
            </p:cNvPr>
            <p:cNvSpPr/>
            <p:nvPr/>
          </p:nvSpPr>
          <p:spPr>
            <a:xfrm>
              <a:off x="468807" y="1198408"/>
              <a:ext cx="6196592" cy="1589313"/>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accent2"/>
            </a:solidFill>
          </p:spPr>
          <p:txBody>
            <a:bodyPr wrap="square" lIns="0" tIns="0" rIns="0" bIns="0" rtlCol="0"/>
            <a:lstStyle/>
            <a:p>
              <a:endParaRPr sz="1400" dirty="0">
                <a:latin typeface="Verdana" panose="020B0604030504040204" pitchFamily="34" charset="0"/>
              </a:endParaRPr>
            </a:p>
          </p:txBody>
        </p:sp>
        <p:sp>
          <p:nvSpPr>
            <p:cNvPr id="15" name="object 5">
              <a:extLst>
                <a:ext uri="{FF2B5EF4-FFF2-40B4-BE49-F238E27FC236}">
                  <a16:creationId xmlns:a16="http://schemas.microsoft.com/office/drawing/2014/main" id="{181EF83C-F0AB-0449-B836-9E73B3732B8B}"/>
                </a:ext>
              </a:extLst>
            </p:cNvPr>
            <p:cNvSpPr txBox="1">
              <a:spLocks/>
            </p:cNvSpPr>
            <p:nvPr/>
          </p:nvSpPr>
          <p:spPr>
            <a:xfrm>
              <a:off x="707749" y="1748072"/>
              <a:ext cx="2425321" cy="489988"/>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200" spc="-4" dirty="0">
                  <a:solidFill>
                    <a:schemeClr val="bg1"/>
                  </a:solidFill>
                  <a:latin typeface="Verdana" panose="020B0604030504040204" pitchFamily="34" charset="0"/>
                </a:rPr>
                <a:t>$0 copayment</a:t>
              </a:r>
            </a:p>
          </p:txBody>
        </p:sp>
        <p:sp>
          <p:nvSpPr>
            <p:cNvPr id="16" name="TextBox 15">
              <a:extLst>
                <a:ext uri="{FF2B5EF4-FFF2-40B4-BE49-F238E27FC236}">
                  <a16:creationId xmlns:a16="http://schemas.microsoft.com/office/drawing/2014/main" id="{E73839B8-00F6-2D49-903A-E100FF70D7ED}"/>
                </a:ext>
              </a:extLst>
            </p:cNvPr>
            <p:cNvSpPr txBox="1"/>
            <p:nvPr/>
          </p:nvSpPr>
          <p:spPr>
            <a:xfrm>
              <a:off x="3173077" y="1714575"/>
              <a:ext cx="3293383" cy="560348"/>
            </a:xfrm>
            <a:prstGeom prst="rect">
              <a:avLst/>
            </a:prstGeom>
            <a:noFill/>
          </p:spPr>
          <p:txBody>
            <a:bodyPr wrap="square" rtlCol="0" anchor="ctr">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routine hearing exam</a:t>
              </a:r>
            </a:p>
          </p:txBody>
        </p:sp>
        <p:sp>
          <p:nvSpPr>
            <p:cNvPr id="17" name="object 5">
              <a:extLst>
                <a:ext uri="{FF2B5EF4-FFF2-40B4-BE49-F238E27FC236}">
                  <a16:creationId xmlns:a16="http://schemas.microsoft.com/office/drawing/2014/main" id="{E20C00C4-B3AE-2444-A181-121334087F1B}"/>
                </a:ext>
              </a:extLst>
            </p:cNvPr>
            <p:cNvSpPr txBox="1">
              <a:spLocks/>
            </p:cNvSpPr>
            <p:nvPr/>
          </p:nvSpPr>
          <p:spPr>
            <a:xfrm>
              <a:off x="707749" y="4967647"/>
              <a:ext cx="2425321" cy="964127"/>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200" spc="-4" dirty="0">
                  <a:solidFill>
                    <a:schemeClr val="bg1"/>
                  </a:solidFill>
                  <a:latin typeface="Verdana" panose="020B0604030504040204" pitchFamily="34" charset="0"/>
                </a:rPr>
                <a:t>Up to $1,250 every year </a:t>
              </a:r>
            </a:p>
          </p:txBody>
        </p:sp>
        <p:sp>
          <p:nvSpPr>
            <p:cNvPr id="18" name="object 2">
              <a:extLst>
                <a:ext uri="{FF2B5EF4-FFF2-40B4-BE49-F238E27FC236}">
                  <a16:creationId xmlns:a16="http://schemas.microsoft.com/office/drawing/2014/main" id="{C270B720-48BE-CC46-B819-594237055C92}"/>
                </a:ext>
              </a:extLst>
            </p:cNvPr>
            <p:cNvSpPr/>
            <p:nvPr/>
          </p:nvSpPr>
          <p:spPr>
            <a:xfrm>
              <a:off x="468807" y="2917039"/>
              <a:ext cx="6196592" cy="1589313"/>
            </a:xfrm>
            <a:custGeom>
              <a:avLst/>
              <a:gdLst/>
              <a:ahLst/>
              <a:cxnLst/>
              <a:rect l="l" t="t" r="r" b="b"/>
              <a:pathLst>
                <a:path w="10058400" h="7772400">
                  <a:moveTo>
                    <a:pt x="10058400" y="7772400"/>
                  </a:moveTo>
                  <a:lnTo>
                    <a:pt x="0" y="7772400"/>
                  </a:lnTo>
                  <a:lnTo>
                    <a:pt x="0" y="0"/>
                  </a:lnTo>
                  <a:lnTo>
                    <a:pt x="10058400" y="0"/>
                  </a:lnTo>
                  <a:lnTo>
                    <a:pt x="10058400" y="7772400"/>
                  </a:lnTo>
                  <a:close/>
                </a:path>
              </a:pathLst>
            </a:custGeom>
            <a:solidFill>
              <a:schemeClr val="accent1"/>
            </a:solidFill>
          </p:spPr>
          <p:txBody>
            <a:bodyPr wrap="square" lIns="0" tIns="0" rIns="0" bIns="0" rtlCol="0"/>
            <a:lstStyle/>
            <a:p>
              <a:endParaRPr sz="1400" dirty="0">
                <a:latin typeface="Verdana" panose="020B0604030504040204" pitchFamily="34" charset="0"/>
              </a:endParaRPr>
            </a:p>
          </p:txBody>
        </p:sp>
        <p:sp>
          <p:nvSpPr>
            <p:cNvPr id="19" name="object 5">
              <a:extLst>
                <a:ext uri="{FF2B5EF4-FFF2-40B4-BE49-F238E27FC236}">
                  <a16:creationId xmlns:a16="http://schemas.microsoft.com/office/drawing/2014/main" id="{8138D19C-B06C-FB41-BE34-CCC724CF1E10}"/>
                </a:ext>
              </a:extLst>
            </p:cNvPr>
            <p:cNvSpPr txBox="1">
              <a:spLocks/>
            </p:cNvSpPr>
            <p:nvPr/>
          </p:nvSpPr>
          <p:spPr>
            <a:xfrm>
              <a:off x="707749" y="3466703"/>
              <a:ext cx="2873036" cy="489988"/>
            </a:xfrm>
            <a:prstGeom prst="rect">
              <a:avLst/>
            </a:prstGeom>
          </p:spPr>
          <p:txBody>
            <a:bodyPr vert="horz" wrap="square" lIns="0" tIns="11206" rIns="0" bIns="0" rtlCol="0" anchor="ctr" anchorCtr="0">
              <a:spAutoFit/>
            </a:bodyPr>
            <a:lstStyle>
              <a:lvl1pPr>
                <a:defRPr sz="2824" b="1" i="0" kern="1200" spc="-18" dirty="0">
                  <a:solidFill>
                    <a:srgbClr val="000A63"/>
                  </a:solidFill>
                  <a:latin typeface="AzoSans-Black"/>
                  <a:ea typeface="+mn-ea"/>
                  <a:cs typeface="+mj-cs"/>
                </a:defRPr>
              </a:lvl1pPr>
            </a:lstStyle>
            <a:p>
              <a:pPr marL="11206" marR="4483">
                <a:spcBef>
                  <a:spcPts val="88"/>
                </a:spcBef>
              </a:pPr>
              <a:r>
                <a:rPr lang="en-US" sz="2200" spc="-4" dirty="0">
                  <a:solidFill>
                    <a:schemeClr val="bg1"/>
                  </a:solidFill>
                  <a:latin typeface="Verdana" panose="020B0604030504040204" pitchFamily="34" charset="0"/>
                </a:rPr>
                <a:t>$0 copayment</a:t>
              </a:r>
            </a:p>
          </p:txBody>
        </p:sp>
        <p:sp>
          <p:nvSpPr>
            <p:cNvPr id="20" name="TextBox 19">
              <a:extLst>
                <a:ext uri="{FF2B5EF4-FFF2-40B4-BE49-F238E27FC236}">
                  <a16:creationId xmlns:a16="http://schemas.microsoft.com/office/drawing/2014/main" id="{BEEF1873-449F-B54E-A4D7-515CBE698119}"/>
                </a:ext>
              </a:extLst>
            </p:cNvPr>
            <p:cNvSpPr txBox="1"/>
            <p:nvPr/>
          </p:nvSpPr>
          <p:spPr>
            <a:xfrm>
              <a:off x="3133070" y="3216004"/>
              <a:ext cx="3426009" cy="991384"/>
            </a:xfrm>
            <a:prstGeom prst="rect">
              <a:avLst/>
            </a:prstGeom>
            <a:noFill/>
          </p:spPr>
          <p:txBody>
            <a:bodyPr wrap="square" rtlCol="0" anchor="ctr">
              <a:spAutoFit/>
            </a:bodyPr>
            <a:lstStyle/>
            <a:p>
              <a:r>
                <a:rPr lang="en-US" sz="2000" dirty="0">
                  <a:solidFill>
                    <a:schemeClr val="bg1"/>
                  </a:solidFill>
                  <a:latin typeface="Verdana" panose="020B0604030504040204" pitchFamily="34" charset="0"/>
                  <a:ea typeface="Verdana" panose="020B0604030504040204" pitchFamily="34" charset="0"/>
                  <a:cs typeface="Verdana" panose="020B0604030504040204" pitchFamily="34" charset="0"/>
                </a:rPr>
                <a:t>hearing aid evaluation/fitting</a:t>
              </a:r>
            </a:p>
          </p:txBody>
        </p:sp>
      </p:grpSp>
      <p:sp>
        <p:nvSpPr>
          <p:cNvPr id="21" name="object 6">
            <a:extLst>
              <a:ext uri="{FF2B5EF4-FFF2-40B4-BE49-F238E27FC236}">
                <a16:creationId xmlns:a16="http://schemas.microsoft.com/office/drawing/2014/main" id="{0A48F8FA-19B7-084B-B414-958FA8A54CDD}"/>
              </a:ext>
            </a:extLst>
          </p:cNvPr>
          <p:cNvSpPr txBox="1"/>
          <p:nvPr/>
        </p:nvSpPr>
        <p:spPr>
          <a:xfrm>
            <a:off x="499030" y="1359905"/>
            <a:ext cx="6033743" cy="697594"/>
          </a:xfrm>
          <a:prstGeom prst="rect">
            <a:avLst/>
          </a:prstGeom>
        </p:spPr>
        <p:txBody>
          <a:bodyPr vert="horz" wrap="square" lIns="0" tIns="11206" rIns="0" bIns="0" rtlCol="0">
            <a:spAutoFit/>
          </a:bodyPr>
          <a:lstStyle/>
          <a:p>
            <a:pPr lvl="0" defTabSz="457200" hangingPunct="0">
              <a:lnSpc>
                <a:spcPct val="108000"/>
              </a:lnSpc>
            </a:pPr>
            <a:r>
              <a:rPr lang="en-US" sz="2400" b="1" dirty="0">
                <a:solidFill>
                  <a:schemeClr val="accent3"/>
                </a:solidFill>
                <a:latin typeface="Verdana" panose="020B0604030504040204" pitchFamily="34" charset="0"/>
                <a:sym typeface="Trebuchet MS"/>
              </a:rPr>
              <a:t>Covered benefits include: </a:t>
            </a:r>
          </a:p>
          <a:p>
            <a:pPr lvl="0" defTabSz="457200" hangingPunct="0">
              <a:lnSpc>
                <a:spcPct val="108000"/>
              </a:lnSpc>
            </a:pPr>
            <a:endParaRPr lang="en-US" sz="1900" b="1" dirty="0">
              <a:solidFill>
                <a:schemeClr val="accent3"/>
              </a:solidFill>
              <a:latin typeface="Verdana" panose="020B0604030504040204" pitchFamily="34" charset="0"/>
              <a:sym typeface="Trebuchet MS"/>
            </a:endParaRPr>
          </a:p>
        </p:txBody>
      </p:sp>
      <p:sp>
        <p:nvSpPr>
          <p:cNvPr id="2" name="Title 1">
            <a:extLst>
              <a:ext uri="{FF2B5EF4-FFF2-40B4-BE49-F238E27FC236}">
                <a16:creationId xmlns:a16="http://schemas.microsoft.com/office/drawing/2014/main" id="{D1C2FF3A-3252-7E4C-988E-9FCC5A25891F}"/>
              </a:ext>
            </a:extLst>
          </p:cNvPr>
          <p:cNvSpPr>
            <a:spLocks noGrp="1"/>
          </p:cNvSpPr>
          <p:nvPr>
            <p:ph type="title"/>
          </p:nvPr>
        </p:nvSpPr>
        <p:spPr>
          <a:xfrm>
            <a:off x="1361900" y="300054"/>
            <a:ext cx="5303500" cy="868907"/>
          </a:xfrm>
        </p:spPr>
        <p:txBody>
          <a:bodyPr/>
          <a:lstStyle/>
          <a:p>
            <a:pPr rtl="0"/>
            <a:r>
              <a:rPr lang="en-US" dirty="0"/>
              <a:t>Hearing Benefits</a:t>
            </a:r>
          </a:p>
        </p:txBody>
      </p:sp>
      <p:sp>
        <p:nvSpPr>
          <p:cNvPr id="3" name="Slide Number Placeholder 2">
            <a:extLst>
              <a:ext uri="{FF2B5EF4-FFF2-40B4-BE49-F238E27FC236}">
                <a16:creationId xmlns:a16="http://schemas.microsoft.com/office/drawing/2014/main" id="{E67A34D8-284A-8249-9F1A-FC9C7EB8C1DA}"/>
              </a:ext>
            </a:extLst>
          </p:cNvPr>
          <p:cNvSpPr>
            <a:spLocks noGrp="1"/>
          </p:cNvSpPr>
          <p:nvPr>
            <p:ph type="sldNum" sz="quarter" idx="10"/>
          </p:nvPr>
        </p:nvSpPr>
        <p:spPr/>
        <p:txBody>
          <a:bodyPr/>
          <a:lstStyle/>
          <a:p>
            <a:pPr marL="51549">
              <a:spcBef>
                <a:spcPts val="106"/>
              </a:spcBef>
            </a:pPr>
            <a:fld id="{81D60167-4931-47E6-BA6A-407CBD079E47}" type="slidenum">
              <a:rPr lang="en-US" smtClean="0">
                <a:solidFill>
                  <a:schemeClr val="bg1"/>
                </a:solidFill>
              </a:rPr>
              <a:pPr marL="51549">
                <a:spcBef>
                  <a:spcPts val="106"/>
                </a:spcBef>
              </a:pPr>
              <a:t>9</a:t>
            </a:fld>
            <a:endParaRPr lang="en-US" dirty="0">
              <a:solidFill>
                <a:schemeClr val="bg1"/>
              </a:solidFill>
            </a:endParaRPr>
          </a:p>
        </p:txBody>
      </p:sp>
      <p:pic>
        <p:nvPicPr>
          <p:cNvPr id="25" name="Graphic 24">
            <a:extLst>
              <a:ext uri="{FF2B5EF4-FFF2-40B4-BE49-F238E27FC236}">
                <a16:creationId xmlns:a16="http://schemas.microsoft.com/office/drawing/2014/main" id="{884C8882-DFBC-CE4B-913D-ABB01BD72CF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901172" y="453418"/>
            <a:ext cx="1290828" cy="150876"/>
          </a:xfrm>
          <a:prstGeom prst="rect">
            <a:avLst/>
          </a:prstGeom>
        </p:spPr>
      </p:pic>
    </p:spTree>
    <p:extLst>
      <p:ext uri="{BB962C8B-B14F-4D97-AF65-F5344CB8AC3E}">
        <p14:creationId xmlns:p14="http://schemas.microsoft.com/office/powerpoint/2010/main" val="91522036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reva">
      <a:dk1>
        <a:srgbClr val="000000"/>
      </a:dk1>
      <a:lt1>
        <a:srgbClr val="FFFFFF"/>
      </a:lt1>
      <a:dk2>
        <a:srgbClr val="000A67"/>
      </a:dk2>
      <a:lt2>
        <a:srgbClr val="F6E8DA"/>
      </a:lt2>
      <a:accent1>
        <a:srgbClr val="0044CC"/>
      </a:accent1>
      <a:accent2>
        <a:srgbClr val="0082E7"/>
      </a:accent2>
      <a:accent3>
        <a:srgbClr val="FF510E"/>
      </a:accent3>
      <a:accent4>
        <a:srgbClr val="445056"/>
      </a:accent4>
      <a:accent5>
        <a:srgbClr val="0069B7"/>
      </a:accent5>
      <a:accent6>
        <a:srgbClr val="4698BA"/>
      </a:accent6>
      <a:hlink>
        <a:srgbClr val="0082E7"/>
      </a:hlink>
      <a:folHlink>
        <a:srgbClr val="1580E0"/>
      </a:folHlink>
    </a:clrScheme>
    <a:fontScheme name="Test">
      <a:majorFont>
        <a:latin typeface="Verdana Bold"/>
        <a:ea typeface=""/>
        <a:cs typeface=""/>
      </a:majorFont>
      <a:minorFont>
        <a:latin typeface="Verdana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1C0D038-A39B-0547-93D6-C92C0EA79865}">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DD67BF4630A943AF5EFBE42475A54F" ma:contentTypeVersion="15" ma:contentTypeDescription="Create a new document." ma:contentTypeScope="" ma:versionID="9f0af718356930a2a42be82b37ae9d5c">
  <xsd:schema xmlns:xsd="http://www.w3.org/2001/XMLSchema" xmlns:xs="http://www.w3.org/2001/XMLSchema" xmlns:p="http://schemas.microsoft.com/office/2006/metadata/properties" xmlns:ns2="5acd5702-703b-464d-9fe8-c3348fea4bee" xmlns:ns3="ea2e75b7-e17c-4cd7-a3a6-e4e726313a69" targetNamespace="http://schemas.microsoft.com/office/2006/metadata/properties" ma:root="true" ma:fieldsID="1e7c7e480fa5add57f36cfbef68ed032" ns2:_="" ns3:_="">
    <xsd:import namespace="5acd5702-703b-464d-9fe8-c3348fea4bee"/>
    <xsd:import namespace="ea2e75b7-e17c-4cd7-a3a6-e4e726313a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cd5702-703b-464d-9fe8-c3348fea4b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73e941-8dfa-4edf-a4eb-f9916719914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2e75b7-e17c-4cd7-a3a6-e4e726313a6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111ccc2-b853-41a8-af47-e71b1387f002}" ma:internalName="TaxCatchAll" ma:showField="CatchAllData" ma:web="ea2e75b7-e17c-4cd7-a3a6-e4e726313a6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acd5702-703b-464d-9fe8-c3348fea4bee">
      <Terms xmlns="http://schemas.microsoft.com/office/infopath/2007/PartnerControls"/>
    </lcf76f155ced4ddcb4097134ff3c332f>
    <TaxCatchAll xmlns="ea2e75b7-e17c-4cd7-a3a6-e4e726313a69" xsi:nil="true"/>
  </documentManagement>
</p:properties>
</file>

<file path=customXml/itemProps1.xml><?xml version="1.0" encoding="utf-8"?>
<ds:datastoreItem xmlns:ds="http://schemas.openxmlformats.org/officeDocument/2006/customXml" ds:itemID="{37AC0DB8-7EB3-4EA9-8945-8D002EB563DE}"/>
</file>

<file path=customXml/itemProps2.xml><?xml version="1.0" encoding="utf-8"?>
<ds:datastoreItem xmlns:ds="http://schemas.openxmlformats.org/officeDocument/2006/customXml" ds:itemID="{FF5ABC8A-C7B0-4279-8A97-B01DBA3636AD}"/>
</file>

<file path=customXml/itemProps3.xml><?xml version="1.0" encoding="utf-8"?>
<ds:datastoreItem xmlns:ds="http://schemas.openxmlformats.org/officeDocument/2006/customXml" ds:itemID="{14B930D5-044D-4160-9086-C218C7C0D480}"/>
</file>

<file path=docProps/app.xml><?xml version="1.0" encoding="utf-8"?>
<Properties xmlns="http://schemas.openxmlformats.org/officeDocument/2006/extended-properties" xmlns:vt="http://schemas.openxmlformats.org/officeDocument/2006/docPropsVTypes">
  <Template/>
  <TotalTime>17304</TotalTime>
  <Words>2279</Words>
  <Application>Microsoft Office PowerPoint</Application>
  <PresentationFormat>Widescreen</PresentationFormat>
  <Paragraphs>251</Paragraphs>
  <Slides>20</Slides>
  <Notes>20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Azo Sans</vt:lpstr>
      <vt:lpstr>Verdana Regular</vt:lpstr>
      <vt:lpstr>Verdana</vt:lpstr>
      <vt:lpstr>Courier New</vt:lpstr>
      <vt:lpstr>Wingdings</vt:lpstr>
      <vt:lpstr>Arial</vt:lpstr>
      <vt:lpstr>Verdana Bold</vt:lpstr>
      <vt:lpstr>Calibri</vt:lpstr>
      <vt:lpstr>Office Theme</vt:lpstr>
      <vt:lpstr>PowerPoint Presentation</vt:lpstr>
      <vt:lpstr>Your Braven Medicare Group (PPO) Plan</vt:lpstr>
      <vt:lpstr>PowerPoint Presentation</vt:lpstr>
      <vt:lpstr>We are Braven Health</vt:lpstr>
      <vt:lpstr>Member Identification Card</vt:lpstr>
      <vt:lpstr>Medical</vt:lpstr>
      <vt:lpstr>Rx </vt:lpstr>
      <vt:lpstr>$0 Cost Share Benefits </vt:lpstr>
      <vt:lpstr>Hearing Benefits</vt:lpstr>
      <vt:lpstr>Vision Benefits</vt:lpstr>
      <vt:lpstr>Large Network </vt:lpstr>
      <vt:lpstr>How to find a doctor or specialist </vt:lpstr>
      <vt:lpstr>Extra Savings and Advantages</vt:lpstr>
      <vt:lpstr>BRAVEN HEALTH &amp;more CARD</vt:lpstr>
      <vt:lpstr>Earn up to $385/year for routine health screenings </vt:lpstr>
      <vt:lpstr>Home-Delivered Meals </vt:lpstr>
      <vt:lpstr>Getting the care you need</vt:lpstr>
      <vt:lpstr>Telehealth – Online doctors and therapists</vt:lpstr>
      <vt:lpstr>Nurse Line</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Braven Health Messaging</dc:title>
  <dc:creator>MERGE</dc:creator>
  <cp:lastModifiedBy>Heide Rivera</cp:lastModifiedBy>
  <cp:revision>586</cp:revision>
  <dcterms:created xsi:type="dcterms:W3CDTF">2020-05-09T16:36:45Z</dcterms:created>
  <dcterms:modified xsi:type="dcterms:W3CDTF">2025-12-02T19:44:32Z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2020-03-25T00:00:00Z</vt:filetime>
  </property>
  <property fmtid="{D5CDD505-2E9C-101B-9397-08002B2CF9AE}" pid="3" name="Creator">
    <vt:lpwstr>Adobe InDesign 15.0 (Macintosh)</vt:lpwstr>
  </property>
  <property fmtid="{D5CDD505-2E9C-101B-9397-08002B2CF9AE}" pid="4" name="LastSaved">
    <vt:filetime>2020-05-09T00:00:00Z</vt:filetime>
  </property>
  <property fmtid="{D5CDD505-2E9C-101B-9397-08002B2CF9AE}" pid="5" name="ContentTypeId">
    <vt:lpwstr>0x0101006DDD67BF4630A943AF5EFBE42475A54F</vt:lpwstr>
  </property>
</Properties>
</file>